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531" r:id="rId3"/>
    <p:sldId id="567" r:id="rId4"/>
    <p:sldId id="566" r:id="rId5"/>
    <p:sldId id="580" r:id="rId6"/>
    <p:sldId id="581" r:id="rId7"/>
    <p:sldId id="579" r:id="rId8"/>
    <p:sldId id="572" r:id="rId9"/>
    <p:sldId id="568" r:id="rId10"/>
    <p:sldId id="582" r:id="rId11"/>
    <p:sldId id="583" r:id="rId12"/>
    <p:sldId id="535" r:id="rId13"/>
    <p:sldId id="536" r:id="rId14"/>
    <p:sldId id="538" r:id="rId15"/>
    <p:sldId id="592" r:id="rId16"/>
    <p:sldId id="574" r:id="rId17"/>
    <p:sldId id="575" r:id="rId18"/>
    <p:sldId id="584" r:id="rId19"/>
    <p:sldId id="546" r:id="rId20"/>
    <p:sldId id="577" r:id="rId21"/>
    <p:sldId id="585" r:id="rId22"/>
    <p:sldId id="547" r:id="rId23"/>
    <p:sldId id="587" r:id="rId24"/>
    <p:sldId id="588" r:id="rId25"/>
    <p:sldId id="589" r:id="rId26"/>
    <p:sldId id="563" r:id="rId27"/>
    <p:sldId id="564" r:id="rId28"/>
    <p:sldId id="591" r:id="rId29"/>
    <p:sldId id="557" r:id="rId30"/>
    <p:sldId id="558" r:id="rId31"/>
    <p:sldId id="593" r:id="rId32"/>
    <p:sldId id="590" r:id="rId33"/>
    <p:sldId id="565" r:id="rId34"/>
    <p:sldId id="559" r:id="rId35"/>
    <p:sldId id="5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0000FF"/>
    <a:srgbClr val="004D86"/>
    <a:srgbClr val="4D7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78496" autoAdjust="0"/>
  </p:normalViewPr>
  <p:slideViewPr>
    <p:cSldViewPr snapToGrid="0">
      <p:cViewPr>
        <p:scale>
          <a:sx n="70" d="100"/>
          <a:sy n="70" d="100"/>
        </p:scale>
        <p:origin x="32" y="32"/>
      </p:cViewPr>
      <p:guideLst>
        <p:guide orient="horz" pos="288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44"/>
    </p:cViewPr>
  </p:sorterViewPr>
  <p:notesViewPr>
    <p:cSldViewPr snapToGrid="0" showGuides="1">
      <p:cViewPr varScale="1">
        <p:scale>
          <a:sx n="54" d="100"/>
          <a:sy n="54" d="100"/>
        </p:scale>
        <p:origin x="256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8-19T20:10:34.2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7144 3351 0,'35'0'47,"-17"0"-31,-1 0-1,1 0 1,0 18-1,35-18 1,-18 0 0,0 0-1,18 0 1,-18 0 0,1 0-1,-19 0-15,1 0 16,-1 0-1,19 0-15,34 0 16,18 0 0,36-18-1,-36 18 1,-53 0 0,1 0 15,52-17-16,-53 17 1,53-53 0,-52 53-1,-19 0-15,54 0 16,-36 0-16,18-18 16,18 1-1,-36 17 1,35 0-1,-52 0 1,0 0 0,17 0 15,-17 0-15,-1 0-1,36 0 1,0 0-16,106 0 15,-124 0-15,18 0 16,35 0 0,-17 0-1,-36 0 1,-17 0 0,-1 0 30,1 0-30,0 0 31,-1 0-31,19 0-1,52 0 1,53 0-1,-53 0 1,-53 0 0,-17 0-1,17 0 48,1 0-48,-19 0 1,18 0-16,89 0 16,-18 17-1,0 1 1,-36-18 0,-35 35 15,18-35 0,-35 0-15,70 0-1,0 0 1,124 18 0,-89 35-16,1-53 15,-106 0 1,17 0-16,0 0 15,-17 0 32,35 0-31,-36 0 0,36 0-16,35 0 31,1 0-16,-36 0 1,35 0 0,-18 0-1,-17 0 1,35 0 0,-17 0-1,-36 0 1,71-36-1,-18 36 1,-52 0 0,52 0-1,0 0 1,-70 0 0,35 0 15,-36 0-31,71 0 15,-70 0-15,53 0 16,17 0 0,-71 0-1,19 0 17,-19 0-1,1 0-16,52 0 1,-34 0 0,-1 0-1,-17 0-15,52-17 16,-52 17 0,35 0 15,-36 0-16,36 0 1,0 0 0,71 0-1,-18 0 1,-1 0 0,-16 0-1,-72 0 1,36 0-1,-35 0-15,-1 0 16,36 0 0,0 0-1,-35 0 1,17 0 0,36 0-1,52 0 1,18 0-1,-35 0 1,-18 0 0,-52 0-1,-1 0 1,-17 0-16,34 0 16,-34 0-1,0 0-15,88 0 16,70 0-1,53 0 1,-52 0 0,-142 0-1,35 0 1,-17 0 0,18 0 15,-18 0-16,17 0 1,19 0 0,-36 0-1,17 0 1,18 0 0,53 0-1,18 0 1,53 0-1,-89 0 1,-52 0 0,-36 0-1,0 0 32,1 0-31,17 0-1,70 0 1,1 0 0,-36 0-1,0 0 1,-53 0 0,-17 0-1,-1 0 16,36 0-15,53 0 0,35 0-1,-35 0-15,-35 0 16,-1 0 0,1 0-1,17 0 1,-53 0-1,18 0 1,-35 0 0,0 0-1,34 0 17,-34 0-17,35 0 1,-35 0-1,70-36 95,-71 19-63,19 17 31,-19 0-63,1 0 17,17 0-32,-17 0 15,0-18 157,-1 18-109,18 0-48,-17-17 95,0-1-95,-1 0 485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10T13:52:48.7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2611 10442 0,'0'0'0,"17"0"16,18 0 15,18 0-15,-17 18 15,34-18-15,1 0-1,17 0 17,-70 0-17,52 0 1,-35 0-1,36 0 1,0 0 0,-36 0-1,71 18 1,-71-18 0,36 0-1,-36 0 1,0 0-1,36 0 1,-36 0 0,35 17-1,-34-17 17,34 0-17,1 0 1,-36 0-1,18 0 1,35 0 0,-52 0-1,-1 0 1,71 0 0,-71 0-1,35 18 1,-52-18-1,53 0 1,-36 0 0,35 0-1,1 0 17,-36 0-17,36 0 1,-36 0-1,18 0 1,18 0 0,-36 0-1,35 0 1,-34 0 0,34 0-1,-34 0-15,52 0 31,-18 0-15,-34 0 0,-1 0-1,-17 0-15,17 0 16,35 0-16,-34 0 16,34 0 15,1 0-16,-36 0 1,36 0 0,-54 0-1,54 0 1,17 0 0,-53 0-1,36 0 1,-36 0-1,36 0 1,-36 0 0,35 0-1,1 0 17,-18 0-17,35 0 1,-53 0-1,177 0 1,-159 0 0,159 0-1,-142 0 1,54 0 0,-89 0-1,88 0 1,-70 0-1,71 0 1,17 0 0,-53 0-1,36 0 17,-54 0-17,89 0 1,-36 0-1,-70 0 1,106 0 0,-88 0-1,52 0 1,-35 0 0,36 0-1,17 0 1,-53 0-1,36 0 1,-36 0 0,-35 0-16,141 0 15,-141 0 17,141 0-17,-124 0 1,71 0-1,-88 0 1,88 0 0,-53 0-1,-35 0 1,18 0 0,-36 0-1,53 0 1,-52 0-1,34 0 1,1 0 0,-36 0 15,36 0-15,-36 0-1,0 0 1,0 0-1,36 0 1,35 0 0,-71 0-1,0 0 1,1 0 15,-1 0-31,-17 0 16,-1 0-1,1 0 1,35 0 0,-36 0 15,1 0-15,17 0 15,1 0-31,-19 0 15,1 0 1,0 0 0,17 0 15,0 0-15,-17 0 30,17 0-30,-17 0 0,-1 0-1,1 0 1,0 0 46,-1 0-62,1 0 47,0 0 0,-1 0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10T13:52:54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2540 10142 0,'18'0'47,"17"0"-1,-17 0-30,-1 0 0,36 0 15,-35 0-15,35 0-1,-18 0 1,0 0 15,-17 0-15,17 0-1,-17 0 1,17 0 0,-17 0-1,17 0 1,-17 0-1,-1 0 1,19 0 0,-19 0-1,36 0 1,-35 0 0,-1 0-1,19 0 1,17 0-1,-18 0 17,35 0-17,-34 0 1,17 0 0,-18 0-1,0 0 1,0 0-1,1 0 1,17 18 0,-36-18-1,36 0 1,-35 0 0,52 0-1,-34 18 1,34-18-1,-35 0 1,1 17 0,34-17-1,-52 0 17,53 0-17,-19 18 1,-34-18-1,53 0 1,-54 0-16,36 0 16,-35 0-1,17 0 1,0 0 0,-17 0-1,17 0 1,18 0 15,-35 0-15,-1 0-1,19 0 1,-1 0 15,0 0-15,-17 0-1,17 0 1,-17 0 0,35 0-1,0 0 1,-36 0 0,1 0-1,88 0 16,-53 0-15,-36 18 0,54-18-1,-36 0-15,18 0 32,-18 0-17,36 0 1,0 17-1,-36-17 1,0 0 0,0 0-1,36 0 1,-53 0 0,52 0-1,-17 0 1,0 0-1,17 18 17,-34-18-17,70 0 1,-89 0 0,36 0-1,-18 0 1,36 0-1,-36 0 1,18 17 0,-18-17-1,36 0 1,-18 0 0,-18 0-1,18 0 1,-18 0-1,36 0 1,0 0 0,-54 0-1,36 0 17,-18 0-17,36 0 1,-1 0-1,-34 0 1,-1 0 0,0 0-1,36 0 1,-36 0 0,36 0-1,-1 0 1,-34 0-1,16 0 1,-16 0-16,17 0 16,-18 0-1,35 0 17,1 0-17,-36 0 1,18 0-1,-18 0 1,36 0 0,0 0-1,-36 0 1,35 0 0,-34 0-1,-1 0 1,0 0-1,36 0 1,-1 0 0,-34 0-1,17-17 17,-18 17-32,0 0 15,-17 0-15,52 0 16,-34-18-1,-1 18 1,35 0 0,-17 0-1,-17 0 1,34-17 0,-17 17-1,-18 0 1,36 0-1,-53 0 1,52 0 0,-35-18 15,36 18-15,0 0-1,-1-18 1,-35 18-1,36 0 1,-36 0 0,0 0 15,36-17-15,-36 17-16,1 0 15,34 0 1,-17-18 15,18 18-15,-36 0-1,18 0 1,-36 0 0,54 0-1,-36 0 1,18 0-1,0 0 1,-18 0 0,36 0-1,-36 0 1,18 0 0,-18 0-1,36 0 1,-18 0-1,-18 0 1,36 0 0,-36 0-1,36 0 1,-36 0 15,18 0-15,0 0-1,-18 0 1,35 0 0,-34 0-1,17 0 1,0 0 0,-18 0-1,18 0 1,-18 0-16,36 0 15,-36 0 1,0 0 15,36 0-31,-36 0 16,18 0 15,-18-18-15,18 18-1,-35 0 1,52 0 0,-17 0-1,-17 0 1,-1 0 0,0 0 15,-17 0-16,-1 0-15,1 0 47,0 0-31,-18-17 31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10T13:53:00.6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2628 9807 0,'18'0'16,"-18"-17"-1,35 17 32,-17 0-47,-1 0 31,1 0 16,0 0-31,-1 0 15,1 0-15,0 0-1,-1 0 1,1 0 15,17 0-15,-17 0-1,-1 0 1,1 0 0,17 0-1,-17 0 1,17 0 0,-17 0-1,0 0 1,17 0-1,0 0 1,-17 0 15,-1 0-15,36 0 0,-35 0-1,0 0 1,17 0-1,-18 0 1,19 0 0,-19 0-1,19 0 1,-1 0 15,-17 0-15,-1 0-1,1 0 1,17 0 0,-17 0-1,17 0 1,0 0 0,-17 0-1,17 0 1,18 0-1,18 0 1,-1 0 15,-34 0-15,-1 0 0,18 0-1,-18 0 1,0 0-1,18 0 1,-17 0 0,-1 0-1,-18 0 1,19 0 0,-19 0-1,36 0 1,-35 0-1,0 0 1,17 0 0,-18 0-1,19 0 1,-1 0 15,18 0-15,-35 0-1,-1 0 1,1 0 0,17 0-1,-17 0 1,-1 0 0,19 0-1,-1 0 1,0 0-1,1 0 17,-1 17-17,-18-17 17,1 0-17,0 0 1,35 0-1,-36 0 1,19 0 0,-19 0-1,1 0 1,52 0 0,-52 18-1,0-18-15,35 0 16,-18 0 15,18 0-15,-36 0-1,1 18-15,17-18 32,18 0-17,-35 0 1,17 0-1,-17 0 1,-1 0 0,19 0-1,-1 0 1,-17 0 0,17 0-1,-17 0 1,17 0-1,-18 0 1,19 0 0,-1 0-1,36 0 1,-1 0 15,-70 17-15,71-17-1,35 0 1,-71 0 0,35 18-1,-34-18 1,34 0 0,-17 0-1,0 17 1,0-17-1,17 0 1,-34 0 0,34 0-1,-34 0 1,34 0 15,-35 0-15,18 0-1,18 0 1,-36 0 0,36 0-1,-36 0 1,36 18 0,-36-18-1,35 0 1,19 0-1,-54 0 1,35 0-16,-34 0 16,17 0 15,17 0-15,-35 0-1,36 0 1,-36 0-1,36 0 1,-36 0 0,53 0-1,18 0 1,-71 0 0,36 0-1,0 0 1,-1 0-1,-35 0 1,89 0 0,-54 0-1,-52 0 1,53 0 15,-36 0-15,35 0-1,19 0 1,-54 0 0,53 0-1,18-18 1,-18 18 0,-35 0-1,53 0 1,-71 0-1,89-17 1,-54 17 0,54 0-1,-71 0 1,52-18 15,-52 18-15,-17 0-1,34 0 1,-35 0 0,36 0-1,0-17 1,-36 17 0,35 0-1,-34 0 1,17 0-1,-18 0 1,35 0 0,1 0-1,-36 0 1,71-18 15,-35 18-15,-36 0-1,18 0 1,17 0 0,-34 0-1,17 0 1,-18 0 0,35 0-1,-17 0 1,-17 0-1,17 0 1,-36 0 0,54 0-1,-36 0 1,0 0 0,36 0 15,-36 0-16,18 0 1,-18 0 0,1 0-16,16 0 15,19 0 1,-36 0 0,-17 0-1,17 0 1,-17 0-1,17 0 17,0 0-32,-17 0 47,0 0-32,-1 0 1,1 0 15,0 0 16,-1 0-16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10T13:53:04.5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3810 9860 0,'0'0'0,"18"0"31,-1 0 16,36 0-47,-35 0 16,88 0 31,-36 0-32,-17 0 1,-18 0 0,36 0-1,-18 0 1,88 0 0,0 0-1,-70 0 1,70 0-1,-88 0 1,88 18 0,-53-18-1,35 17 1,19 19 15,-89-36-15,88 17-1,-53 1 1,35-18-16,-35 18 16,54-1-1,-89-17 1,88 18 0,0 0-1,-71-18 1,71 17-1,1-17 1,-72 35 0,71-35-1,-70 18 1,70-18 0,-88 0 15,70 0-16,-52 0 1,-18 0 0,17 0-1,-34 0 1,16 0 0,-16 0-1,34 0 1,1 0-1,-36 0 1,18 0 0,-18 0-1,18 0 1,18 0 0,-36 0 15,36 0-16,-54 0-15,54-18 16,-36 18 0,0 0-1,54 0 1,-54 0 0,18 0-1,-18 0 1,36 0-1,-36 0 1,18 0 0,17 0-1,-34 0 1,34 0 0,-35 0 15,36 0-16,-36 0-15,1 0 16,34 0 0,-35 0-1,1 0 1,34 0 0,-34 0-1,69 0 1,-69 0-1,17 0 1,-18 0 0,35 0-1,-34 0 1,34 0 15,1 0-15,-36 0-1,36 0 1,-36 0 0,18 0-1,-18 0 1,36 0 0,-1 0-1,-35 0 1,36 0-1,-36 0 1,36 0 0,-36 0-1,0 0 1,36 0 0,35 0 15,-71 0-16,18 0 1,18 0 0,-36 0-1,18 0 1,-18 0 0,18 0-1,-18 0 16,0 0-15,-17 18 0,17-18-1,-17 0 1,17 0 0,-17 0 15,0 0-16,-1 0 1,19 0 0,-19 0-1,18 0 1,-17 0 0,0 0-1,17 0 1,-17 0-1,-1 0 1,1 0 0,0 0-1,-1 0 17,1 0-17,-1 0 1,1 0 15,0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8-19T20:10:39.1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13935 3845 0,'17'0'78,"1"0"-62,35-17-1,-35 17 1,70 0 0,-35 0-1,-18 0 1,-17 0 0,-18-18-1,17 18 1,1 0 15,0 0-31,17 0 16,0 0-1,-17 0 17,17 0-17,-17 0 1,52 0-1,36 0 1,-88 0 0,-1 0-1,19 0-15,-36 18 16,17-18 46,1 0-15,17 0-47,-17 0 16,17 0 0,53 0-1,36 0 1,-18 0-1,-71 0-15,35 0 16,-52 0 0,17 0 31,-17 0-32,52 0 1,-34 0-1,105 0 1,-35 0 0,0 0-1,-54 0 17,-34 0-32,17 0 15,1 0-15,-19 0 16,36 0-1,0 0 1,-18 0 0,-17 0-1,0 0 1,17 0 0,0 0-1,18 0 1,-18 0-1,54 0 1,-54 0-16,88 0 16,-105 0-1,17 0-15,71 0 32,-18 0-17,-17 0 1,-36 0-1,36 0 1,-1 0 0,-52 0-1,0 0 17,17 0-17,35 0 1,107 0-1,-89 0 1,-17 0 0,-19 0-1,54 0 17,-88 0-17,35 0 1,-18 0-1,18 0 1,-35 0 0,-1 0-1,19 0-15,-19 0 16,1 0 0,17 0-1,-17 0 1,17 0-16,36 0 15,-18 0 1,-18 0 0,0 0-1,-17 0 17,52 0-17,-34 0 1,34 0-1,-52 0-15,35 0 16,-36 0-16,19 0 31,-19 0-31,1 0 16,-1 0 0,36 0-1,-35 0 1,53 0-1,-18 0 1,-18 0 0,-18 0-1,1 0 32,0 0-16,-1 0-15,1 0 15,17 0-15,-17 0 62,0 0-31,34 0-31,-34 0-1,0 0 1,17 0-1,-17 0 17,-1-18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09T15:01:56.9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25488 9454 0</inkml:trace>
  <inkml:trace contextRef="#ctx0" brushRef="#br0" timeOffset="2829.8255">33285 10283 0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22T18:36:56.5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2275 14252 0,'0'18'15,"18"-18"32,0 0-31,35 0-1,-36 0 17,54 0-17,-36 0 1,36 0 0,-36 0-1,35 0 1,-52 0-16,53 0 15,-36 0 1,18 0 15,17 0-15,-34 0 0,34 0-1,-52 0 1,52 0-1,-34 0 1,34 0 0,1 0-1,-54 0 1,36 0 0,-17 0-1,34 0 1,-34 0-1,-1 0-15,35 0 16,1 0 15,-1 0-15,-34 0 0,17 0-1,-18 0 1,35 0-1,-34 0 1,34 0 0,-34 0-1,34 0 1,-17 0 0,-18 0-1,36 0 1,-36 0-1,36 0 1,-36 0 0,71 0-1,-71 0 17,53 0-17,-52 0 1,34 0-1,-17 0 1,18 0 0,-36 0-1,53 0 1,-53 0 0,36 0-1,-1 0 1,-34 0-1,34 0 1,-34 0 0,52 0-1,-53 0 1,18 0 0,-18 0-16,36 0 31,-1 0-16,-17 0 1,35 0 0,-52 0-1,87 0 1,-70 0 0,53 0-1,-35 0 1,52 0-1,18 0 1,-53 0 0,36 0-1,-71 0 17,88 0-32,-106 0 15,106 0 1,-17 0-1,-36 0 1,53 0 0,-88 0-1,70 0 1,-34 0 0,52 0-1,-88 0 1,88 0-1,-18 0 1,-88 0 0,36 0-1,0 0 17,-1 0-17,18 0 1,-52 0-1,-1 0 1,35 0 0,-34 0-1,34 0 1,-52 0 0,35 0-1,-18 0 16,-17 0-15,-1 0 0,19 0-1,-19 0 1,1 0 0,17 0-1,-17 0 16,17 0-15,-17 0 0,17 0-1,-17 0 1,-1 0 0,19 0-1,-19 0 1,19 0-1,-19 0 17,1 0-17,-1 0 1,1 0 31,0 0-32,-1 0 1,1 0 47,0 0-32,-18 18 63,0-1-48,0 1-14,0-1-17,0 1 32,0 0 47,0-1-63,0 1 16,0 0 0,-18-18 156,0 0-156,1 0-16,-1 0-15,0 0 15,-17 0-15,18 0-16,-1 0 15,-17 0 17,17 17-17,0-17 1,1 0-1,-1 0 1,-17 0 0,17 0-1,0 0 1,1 18 0,-36-18-1,0 0 1,18 0 15,17 0-15,-17 0-1,0 0-15,-1 0 32,1 0-17,-36 0 1,19 0-1,16 0 1,1 0 0,0 0-1,-36 0 1,36 0 0,-18 0-1,35 0 1,-52 0-1,-1 0 1,36 0 0,-36 0-1,36 0 17,-35 0-32,34 0 15,-17 0 1,18 0-16,-36 0 31,1 0-15,35 0-1,-36 0 1,36 0 0,-71 35-1,71-35 1,-106 0-1,35 0 1,53 0 0,-71 18-1,54-18 17,-1 0-17,36 0 1,-36 0-16,36 0 15,0 0 1,-89 0 0,89 0-1,-35 0 1,34 0 0,-17 0-1,-17 0 1,17 0-1,-18 0 1,-34 0 0,34 0-1,36 0 17,-36 0-17,1 0 1,-72 0-1,-52 0 1,142 0 0,-107 0-1,18 0 1,70 0 0,-88 0-1,71 0 1,-35 0-1,34 0 1,19 0 0,-124 0-1,53 17 17,-18-17-17,88 0 1,-70 0-1,71 0 1,-71 18-16,53-18 16,-36 0-1,36 0 1,-53 0 0,17 0-1,54 0 1,-36 0-1,53 0 1,-88 18 0,88-18-1,-18 0 17,-17 0-17,71 0 1,-19 0-16,19 0 15,-1 0 1,0 0 15,1 0-15,-1 0 0,0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22T18:37:07.6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1411 15134 0,'0'0'0,"18"0"15,-1 0 1,1 0 15,53 0-15,-36 0-1,0 0 1,36 0 0,-18 0-1,-18 0 1,18 0 15,-18 0-15,36 0-1,-36 0 1,35 0 0,1 0-1,-36 0 1,18 0 0,-17 0-1,34 0 1,-35 0-16,18 0 15,-17 0 1,52 0 15,-18 0-15,-34 0-16,16 0 31,1 0-15,0 0-1,-35 0 1,53 0 0,-19 0-1,19 0 1,0 0 0,-1 0-1,-17 0 1,18 0-1,-36 0 1,35 0 0,-34 0-1,34 0 17,18 0-17,-52 0 1,34 0-1,-34 0 1,16 0 0,-16 0-1,-1 0 1,53 0 0,18 0-1,35 0 1,-88 0-1,88 0 1,53 0 0,-123 0-1,17 18 1,0-18 15,53 0-15,-35 0-1,-35 0 1,70 0 0,-53 17-1,18-17 1,-18 0 0,18 0-1,-71 0 1,53 0-1,18 0 1,-18 0 0,53 0-1,-88 0 1,88 36-16,-70-36 16,0 0 15,70 0-16,-88 0 1,17 0 0,-17 0-1,18 0 1,-36 0 0,71 0-1,-71 0 1,53 0-1,-17 0 1,-36 0 0,36 0-1,-36 0 1,18 0 0,-18 0-1,36 0-15,-36 0 16,53 0 15,-17 0-15,-36 0-1,35 0 1,-34 0 0,34 0-1,-34 0 1,-1 0-1,35 0 1,1 0 0,0 0-1,-54 0 1,54-18 15,17 18-15,-53 0-1,36-18 1,-36 18 0,36 0-1,-1 0 1,-35 0 0,36-17-1,-36 17 1,18 0-1,-18 0 1,1 0 0,52 0-1,-18 0 1,-17 0 15,-17 0-15,34 0-1,-34 0-15,34 0 16,-35 0 0,36 0-1,-36 0 1,18 0 0,18 0-1,-36 0 1,35-35-1,-34 35 1,17 0 0,-18 0-1,36 0 17,-19 0-17,-16-18 1,17 18-1,52 0 1,-87 0 0,17 0-1,-17 0 1,35 0 0,-18 0-1,-17 0 16,-1 0 1,1 0 15,-18 18 62,0-1-93,0 1 15,0-1 0,0 1-15,0 0 46,0-1-31,0 1 16,-18 0-15,18-1-1,-17-17 0,17 18 0,-18 0 47,18-1-46,-17-17-1,17 18-15,0-1 46,-18-17-46,18 18 31,-18 0-1,1-18 1,17 17-15,-18-17-1,18 18 0,0 0 32,-18-18 30,18 17-77,-17-17 46,17 18-30,-18-18-1,0 0 16,1 0-16,17 18 0,-18-18-15,1 0 62,-1 0-47,18 17-15,-18-17 0,1 0 15,-1 0-16,0 0 48,1 0-47,-1 0 15,0 0-16,1 0 17,-1 0-17,1 0 17,-1 0-17,-17 0 1,17 0-1,0 0 1,1 0 0,-1 0-1,-17 0 1,17 0 0,0 0-1,1 0 1,-18 0-1,17 0 1,0 0 15,1 0-15,-1-17 15,0 17 0,1 0-15,-19 0 0,19 0-1,-1 0 17,1 0-1,-36 0-16,35 0 17,0 0-17,1 0 17,-19 0-17,19 0 1,-1 0-1,-17 0 17,0 0-32,17 0 15,-17 0 1,-1 0 0,-17 0-1,18 0 1,0 0-1,0 0 1,-36 17 15,1-17-31,34 0 16,-17 0 15,18 0-15,-35 18-1,34-18 1,1 0 0,0 0-1,-36 0 1,1 18 0,52-18-1,-53 0 1,1 0-1,35 0 1,-18 0 0,17 0-1,1 0 17,-18 17-17,18-17 1,-36 0-1,54 0 1,-36 0 0,35 18-1,-17-18 1,17 0 0,-17 0-1,0 0 1,17 0-1,-35 0 1,18 0 0,17 0-1,1 0 1,-1 0 15,0 0-15,1 0 31,-1 0-32,0 0 17,1 0-1,-1 0 0,0 0-15,1 0-16,-1 0 15,-17 0 1,17 0 0,1 0 15,-1 0-16,-17 0 1,17 0 0,0 0-1,1-18 1,-1 18 0,-17 0-1,0 0 1,17 0-1,0 0 1,1 0 0,-19 0-1,1 0 1,17 0 0,-17-17 15,0 17-16,17 0 1,1 0 0,-1 0-1,-17-18 1,17 18 0,0 0-1,1 0 1,-18 0-1,-1 0 1,1 0 0,0 0 15,-1 0-15,19-18-1,-1 18 1,0 0-1,-34 0 1,34 0 0,0 0-1,-17 0 1,17 0 0,-35 0-1,1 0 16,16 0-15,-17 0 0,0 0-1,36 0 1,-54 0 0,36-17-1,-18 17 1,18 0-1,-36 0 1,1 0 15,-1 0-15,53 0 0,-52 0-1,52 0 1,-35 0-1,18 0 1,-35 0 0,17 0-1,35 0 1,-53 0 15,36 0-15,-35 0-1,34 0 1,-17 0-16,18 0 16,-18 0-1,-17 0 1,52 0 0,-35 0-1,35 0 1,-17 0-1,18 0 1,-19 0 0,19 0-1,-1 0 1,-35 0 15,35 0-15,-35 0-1,1 0 1,34 0 0,-17 0-1,17 0 1,0 0 0,-35 0-1,36 0 1,-1 0-1,1 0 1,-19 0 0,19 0-1,-19 0 1,1-18 15,-18 18-15,36 0-1,-19 0 1,19-18 0,-19 18-1,19 0 1,-1 0 0,0 0-1,-17 0 1,-53-17-1,53 17 1,-1 0 0,1 0-1,-35 0 1,52 0 15,-53-18-15,36 18-1,-35 0 1,17 0 0,35 0-1,-53 0 1,-34-18 0,69 18-1,-34 0 1,17 0-1,18 0 1,-36 0 0,36 0-1,-18-17 1,18 17 15,-36 0-15,36 0-1,-18 0 1,-18 0 0,36 0-1,-36 0 1,18 0 0,-17 0-1,-1-18 1,1 18-1,17 0 17,-18 0-32,36 0 15,-18 0 1,35 0 15,1 0 32,-1 0-48,1 0 17,-1 0-17,0 0 16,1 0 1,-36 0-17,17 0-15,19 0 16,-18 0 0,17 0 15,0 0-16,1 0 48,-1 0-47,0 0 46,1 0 16,-1 0-31,0 0 0,1 0 0,-1 0-16,1 0 0,-1 0 16,0 18-31,1-18-1,-1 0 17,0 0 15,1 0 15,17 17 16,-18-17-15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22T18:04:52.0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26529 3863 0,'18'0'32,"-1"0"-17,1 0-15,141 18 32,-89-1-1,1 1-16,-36-18 1,-17 0 0,35 0-1,-18 0 1,-18 0 0,1 0-1,0 0-15,-1 0 16,1 0-1,0 0 1,-1 0 15,1 0 16,0 0-16,-1 0-15,1 0 15,-1 17-15,1-17 0,0 18-1,-1-18 1,36 18-1,-35-18 1,0 0 0,-1 0-1,18 17-15,-17-17 16,0 0 0,17 18-16,-17-18 31,17 18-16,0-1 1,-17-17 0,0 0-1,-1 18 1,1-18 0,-1 0 15,1 18 0,0-18 0,-1 0 1,-17 17 124,0 1-125,0 0-15,-35 34-1,17-34 1,-17 17 0,18-35 15,17 18-16,-18-18 1,0 0 15,1 0 1,-1 0-17,0 0-15,1 0 16,-19 0-16,19 0 31,-19 0-31,19 0 16,-18 0-1,17 0 1,-35 0 0,18-18 15,-1 18-31,1 0 15,0 0 1,0-17 0,-18 17-1,17 0 1,19 0 0,-1 0-1,1 0 1,-1 0 15,0 0-15,1 0 15,-1 0-15,0 0-1,1 0 1,-1 0-1,0 0 1,1 0 0,-1 0 31,-17 0-32,17 0 1,-17 0-1,17 0 32,1 0-31,-1 0 15,0 0 0,1 0-15,-1 0 15,0 0 16,1 0-16,-1 0 32,1 0-32,-1 0 0,0 0 16,1 0 16,-1 0-48,0 0 17,1 0-1,17 17 172,0 1-187,0 0 15,0-1 31,0 1 79,0 0-32,0-1-77,17-17-1,-17 18-15,0-1 93,18-17-62,0 0 15,-1 0 16,1 0-78,0 0 16,-1 0 0,18 0-1,1 0 1,-19 0 0,1 0 15,35 0-16,-35 0 1,17 0 0,-18 0-1,1 0 1,17 0-16,-17 0 16,0 0-1,-1 0-15,1 0 16,0 0-1,-1 0 17,1 0-1,0 0 0,-1 0-15,1 0 15,-1 0 0,1 0-15,0 0 15,-1 0-15,1 0-1,0 0 1,-1 0-16,1 0 16,0 0 15,-1 0-31,18 0 16,-17 0 15,0 0-16,-1 0 1,1 18-16,0-18 16,-1 0-1,1 0 17,0 0-17,-1 0 1,1 0-1,-1 18 1,1-18-16,0 0 16,-1 0-1,1 0 17,0 0-1,-1 0 16,1 0 15,0 17-31,-1-17 16,1 0-15,0 0-1,-18 18-16,0 0 79,17-18-31,-17 17 15,0 1-31,0 0 31,-17-18-63,17 17 1,0 1 15,0-1-31,-18 1 16,18 0 0,-18-18 15,18 17-16,0 1 1,-17-18 62,17 18-62,-18-18 15,0 0 16,1 0-31,-1 0 15,0 0-16,1 0 1,-19 0 0,1 0-1,-18 0 1,18 0 0,-36 0-1,36-18 1,0 18-1,-36 0 1,54 0 0,-36 0-1,35 0 1,-35 0 0,36-18 15,-19 18-16,1 0 1,17 0 0,-17 0-1,17 0 1,1 0 78,-1 0-1,1 0-46,-1 0-31,0 0 31,1 0-16,-1 0 16,0 0-16,1 0 0,-1 0 1,0 0 15,1 0-16,-1 0 0,1 0 0,-1 0 32,0 0-16,18 18 0,0 0 15,0-1 1,0 1-32,0 0 0,0-1-15,0 1-1,0 0 1,0 17 0,0-18 30,0 1 1,18-18 156,0 0-171,-1 0-17,1 0 1,-1 0 0,19 0 15,-1 0-16,-17 0 1,-1 0 0,19 0-1,-19 0 1,18 0 0,-17 0-1,0 0 1,-1 0-1,1 0 1,0 0 0,-1 0 15,1 0 16,0 0-32,-1 0 17,1 0-17,0 0 1,-1 0 0,18 18-1,-17-18 1,0 0-16,-1 0 15,1 0-15,0 0 16,-1 0 31,1 0-31,0 0 15,-1 0-16,1 0 17,-1 0-1,1 0 0,0 0 0,-1 0 1,-17 17-32,18-17 15,0 0 17,-1 0 30,1 0-15,0 0-16,-1 0 0,1 18 1,-1-18 15,1 0-16,0 0 16,-1 0-32,-17 18 1,18-18 0,0 0-1,-1 0 16,1 0 32,0 0-32,-1 0 32,1 0 124,0 0-93,-18 17 15,0 1-31,0 0-46,0-1 15,0 1-16,0-1 0,-18-17 16,18 18-16,0 0 0,-18-18 1,18 17-17,-17-17 48,-1 0 31,0 0-32,1 0-46,-1 0-1,0 0-15,1 0 16,-19 0 0,1 0-1,0 0 1,0 0-16,-1 0 15,1 0-15,17 0 16,-17-17 0,0 17-1,0 0 1,17 0 0,-35 0-1,35 0 16,1 0-15,17-18 0,-18 18-1,1 0 1,-1 0 0,0 0-1,1 0 32,-1 0-31,0 0-1,1 0 17,-1 0-17,0 0 1,1 0-1,-1 0 17,0 0-17,1 0 1,-1 0 31,1 0 0,17 18-32,-18-18 32,0 0-16,1 0 1,-1 0-1,0 0-15,1 17-1,-1-17 48,0 0-32,1 0 16,17 18-16,-18-18-15,1 0-1,-1 0 17,0 0 93,1 0-63,17 18 47,0-1-15,0 1-63,0 0 1,0-1-17,0 1 32,0-1 63,17-17 108,1 0-186,0 0-1,-1 0-16,1 0 1,-1 0 0,19 0-1,-1 0-15,-17 0 16,-1 0-16,1 0 16,0 0-1,-1 0 1,18 0-1,-17 0 1,17 0 0,-17 0-1,0 0 1,-1 0 0,1 0 15,0 0-16,-1 0 1,1 0 31,0 0-16,-1 0-31,1 0 16,-1 0-1,1 0 1,0 0 0,17 0-1,-17 0 1,-1 0 0,1 0 15,0 0 16,-1 0-16,1 0-31,-1 0 31,1 0-15,0 0 46,-1 0-46,1 0 0,0 0 15,-1 0-16,1 0 17,0 0 15,-1 0-32,1 0 1,-1 0 15,1 0 0,0 0-15,-1 0 31,1 0 0,0 0-16,-1 0-15,1 0 15,0 0 0,-1 0 47,1 0-47,0 0 16,-1 0-15,1 0 30,-1 0-31,1 0 32,0 0-16,-1 0 0,1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22T18:05:03.4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26035 5891 0,'18'0'93,"-1"0"-77,1 0-16,0 0 31,-1 0-31,36 0 47,-18 0-31,-17 0-1,17 0 1,1 0 0,-19 0-1,19 0 1,-19 0-1,1 0-15,-1 0 16,1 0 0,0 0-16,-1-17 15,1 17 1,17 0 0,-17 0 15,0 0-16,-1 0 1,54 0 0,-54 0-1,1 0 1,0 0 0,-1 0-1,1 0-15,0 0 16,-1 0-1,18 0-15,-17 0 16,35 0 0,-18 0 15,1 0-31,-1 0 16,18 0-1,-36 0 1,19 0 15,-1 0-15,0 0-1,-17 0 1,0 0 0,17 0-1,18 0 1,-36 0-1,1 0 1,17 0 0,-17 0-1,0 0-15,17 0 16,-18 0 0,1 0-1,0 0-15,17 0 31,-17 0-15,17 0 0,0 0-1,36 0 1,-18 0 0,-18 0-1,0 0 1,36 0-1,-36 0 1,36 0 0,-54 0-1,71 0 1,-52 0 0,-1 0-1,18 0 1,18 0 15,-1 0-15,-35 0-1,1 0 1,34 0 0,-52 0-1,35 0 1,-36 0-1,54 0 1,-18 17 0,-18-17-1,18 0 1,-18 0 0,1 0-1,17 0 1,-18 0 15,35 0-15,-52 0-1,35 0 1,-35 0 0,-1 0-1,18 0 1,-17 0-1,0 0 1,17 0 0,-17 0-1,-1 0 1,1 0 0,0 0 15,-1 0-16,1 0 17,-1 0 30,1 0-31,0 0 16,-1 0 0,1 0-31,0 0 31,-1 0 0,1 0-16,0 0 0,-1 0 0,1 0-15,0 0 31,-18-17-16,17 17 16,1 0 0,-1 0 0,1 0-16,0 0 16,-1 0 0,1 0 46,0 0-46,-18 17 203,-18-17-250,18 18 32,0 0-1,-18-18 0,18 17 0,-17 19-15,-1-19 0,18 1-1,0 0 1,-18-18-1,1 17 1,17 1 0,-18-1-1,18 1 1,0 0 15,0-1 0,-17-17-15,17 18 0,-18 17-1,18-17 1,-18 17 0,1 18-1,17-35 1,0-1-1,0 19 1,0-19 0,-18 1-1,18 0 1,0 17 0,-18-18-1,18 19 1,0-19 15,-17 1-15,17 0-1,0-1 17,0 1 30,-18-18-31,0 0 16,1 0-16,-1 0 1,0 0 15,1 0-16,-1 0-31,1 0 15,-36 0 1,17 0 0,-17 0-1,-17 0 1,17 0 0,18 0-1,-1 0 1,1 0-1,-18 0 1,0-18-16,36 18 16,-19 0-1,1 0 1,0 0-16,0 0 16,-1 0-16,1 0 15,0 0 1,-18 0-1,0-17 1,18 17 0,-106-18-1,17-17 1,53 35 0,-52-18-1,70 18 1,-88-18-1,35 1 17,71 17-17,-36 0 1,1-18 0,-1 18-1,36 0 1,0 0-1,-36 0 1,36-17 0,-36 17-1,36 0 1,-18 0 0,18 0-1,17 0 1,-35 0 15,0 0-15,36 0-1,-54 0 1,53 0 0,-17 0-1,0 0 1,17 0-1,-17 0 1,17 0 0,1 0-16,-1 0 15,0 0 17,1 0-17,-1 0-15,-17 0 16,-36 0 15,54 0-15,-19 0-1,19 0 17,-1 0-17,1 0 1,-1 0-1,0 0 17,1-18 30,17 0-15,-18 18-31,0-17 31,1 17-16,-1 0 16,18-18-16,-18 18-15,18-18 30,0 1 1,0-1 16,0 0-32,18 1 0,-18-1-31,0 1 16,0-1 15,18 18-15,-18-18 15,0 1-15,17 17-1,1 0 95,0 0-63,-1 0-16,1 0 0,-18-18 0,18 18-15,-1 0 15,1 0 0,-18-18-15,17 18 0,1 0 15,0 0 0,-1 0 16,1 0-31,0 0-1,-1 0 1,1 0 0,0 0-1,17 0 1,-18 0-1,1 0-15,0 0 16,-1 0 0,19 0-16,-1 0 15,-17 0 1,52 0 0,-52 0-1,17 18 1,18-18 15,-18 0-15,36 0-1,-36 0 1,0 18 0,-17-18-16,17 0 15,1 0-15,-1 0 16,-18 17-1,1-17 1,88 18 0,-88-18-1,52 0 1,-35 18 0,1-18-16,-19 0 15,19 0 1,-1 17-16,0-17 31,0 0-15,1 0-16,-1 18 15,-17-18-15,17 0 16,0 0 0,0 0-1,-17 0-15,0 0 16,-1 0-1,1 0 1,17 0 0,-17 0-16,0 0 31,-1 0-31,1 0 16,-1 0-1,19 0 1,-19 0-1,19 0 17,-1 0-17,-17 0 1,-1 0 0,1 0-1,17 0 1,-17 0-1,-1 0 1,19 0 0,-19 0-1,1 0-15,0 0 16,-1 0 0,1-18-1,0 18 1,-1 0-16,1 0 0,-1 0 15,1 0 1,0 0 0,-1 0-1,1 0 1,35 0 0,-35 0-1,17 0 1,0 0-1,-17 0 1,-1 0 0,1 0-1,17-17 1,1 17 0,-19 0 15,1-18-31,17 18 31,-17 0-15,-1 0-1,-17-18 1,18 18 0,0 0-1,-1 0 16,1 0 1,0 0-17,-1 0 17,1 0-1,0 0 0,-1 0 0,1 0-15,-1 0 15,1 0-15,0 0 46,-1 0-46,1 0 0,0 0 30,-1 0 17,-17-17 46,0-1-77,-17 18-17,17-18-15,-18 18 16,0-35-1,1 35 17,17-18-17,0 1 1,-18-1 15,0 18 125,1 0-124,-1 0-1,1 0 16,-1 0-16,18 18-31,-18-18 16,-17 0-1,17 0 1,-17 0 0,17 0-1,-17 0 1,-18 17-1,18-17 17,-18 0-17,0 0 1,-17 0 0,34 0-1,19 0-15,-19 0 16,19 0-16,-19 0 15,19 0 1,-18 0 0,-71 0-1,70 0 1,1 0 0,0 0-1,0 0-15,-1 18 16,-34-18-1,17 0-15,0 18 32,-88-18-17,35 35 1,53-35 0,-17 18-1,34-18 1,1 0-16,0 0 15,17 0-15,0 0 16,-17 0 0,0 0-1,0 0-15,-1 0 16,1 0 0,0 0-16,17 0 15,0 0 1,1 0-1,-1 0 17,1 0 46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22T18:08:24.4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26529 3863 0,'18'0'32,"-1"0"-17,1 0-15,141 14 32,-89-1-1,1 1-16,-36-14 1,-17 0 0,35 0-1,-18 0 1,-18 0 0,1 0-1,0 0-15,-1 0 16,1 0-1,0 0 1,-1 0 15,1 0 16,0 0-16,-1 0-15,1 0 15,-1 14-15,1-14 0,0 14-1,-1-14 1,36 13-1,-35-13 1,0 0 0,-1 0-1,18 14-15,-17-14 16,0 0 0,17 14-16,-17-14 31,17 14-16,0-1 1,-17-13 0,0 0-1,-1 14 1,1-14 0,-1 0 15,1 14 0,0-14 0,-1 0 1,-17 14 124,0-1-125,0 1-15,-35 27-1,17-27 1,-17 14 0,18-28 15,17 13-16,-18-13 1,0 0 15,1 0 1,-1 0-17,0 0-15,1 0 16,-19 0-16,19 0 31,-19 0-31,19 0 16,-18 0-1,17 0 1,-35 0 0,18-13 15,-1 13-31,1 0 15,0 0 1,0-14 0,-18 14-1,17 0 1,19 0 0,-1 0-1,1 0 1,-1 0 15,0 0-15,1 0 15,-1 0-15,0 0-1,1 0 1,-1 0-1,0 0 1,1 0 0,-1 0 31,-17 0-32,17 0 1,-17 0-1,17 0 32,1 0-31,-1 0 15,0 0 0,1 0-15,-1 0 15,0 0 16,1 0-16,-1 0 32,1 0-32,-1 0 0,0 0 16,1 0 16,-1 0-48,0 0 17,1 0-1,17 14 172,0-1-187,0 1 15,0 0 31,0 0 79,0-1-32,0 1-77,17-14-1,-17 14-15,0 0 93,18-14-62,0 0 15,-1 0 16,1 0-78,0 0 16,-1 0 0,18 0-1,1 0 1,-19 0 0,1 0 15,35 0-16,-35 0 1,17 0 0,-18 0-1,1 0 1,17 0-16,-17 0 16,0 0-1,-1 0-15,1 0 16,0 0-1,-1 0 17,1 0-1,0 0 0,-1 0-15,1 0 15,-1 0 0,1 0-15,0 0 15,-1 0-15,1 0-1,0 0 1,-1 0-16,1 0 16,0 0 15,-1 0-31,18 0 16,-17 0 15,0 0-16,-1 0 1,1 13-16,0-13 16,-1 0-1,1 0 17,0 0-17,-1 0 1,1 0-1,-1 14 1,1-14-16,0 0 16,-1 0-1,1 0 17,0 0-1,-1 0 16,1 0 15,0 14-31,-1-14 16,1 0-15,0 0-1,-18 14-16,0-1 79,17-13-31,-17 14 15,0 0-31,0 0 31,-17-14-63,17 13 1,0 1 15,0 0-31,-18-1 16,18 1 0,-18-14 15,18 14-16,0 0 1,-17-14 62,17 13-62,-18-13 15,0 0 16,1 0-31,-1 0 15,0 0-16,1 0 1,-19 0 0,1 0-1,-18 0 1,18 0 0,-36 0-1,36-13 1,0 13-1,-36 0 1,54 0 0,-36 0-1,35 0 1,-35 0 0,36-14 15,-19 14-16,1 0 1,17 0 0,-17 0-1,17 0 1,1 0 78,-1 0-1,1 0-46,-1 0-31,0 0 31,1 0-16,-1 0 16,0 0-16,1 0 0,-1 0 1,0 0 15,1 0-16,-1 0 0,1 0 0,-1 0 32,0 0-16,18 14 0,0-1 15,0 1 1,0 0-32,0 0 0,0-1-15,0 1-1,0 0 1,0 13 0,0-13 30,0 0 1,18-14 156,0 0-171,-1 0-17,1 0 1,-1 0 0,19 0 15,-1 0-16,-17 0 1,-1 0 0,19 0-1,-19 0 1,18 0 0,-17 0-1,0 0 1,-1 0-1,1 0 1,0 0 0,-1 0 15,1 0 16,0 0-32,-1 0 17,1 0-17,0 0 1,-1 0 0,18 14-1,-17-14 1,0 0-16,-1 0 15,1 0-15,0 0 16,-1 0 31,1 0-31,0 0 15,-1 0-16,1 0 17,-1 0-1,1 0 0,0 0 0,-1 0 1,-17 13-32,18-13 15,0 0 17,-1 0 30,1 0-15,0 0-16,-1 0 0,1 14 1,-1-14 15,1 0-16,0 0 16,-1 0-32,-17 14 1,18-14 0,0 0-1,-1 0 16,1 0 32,0 0-32,-1 0 32,1 0 124,0 0-93,-18 14 15,0-1-31,0 1-46,0 0 15,0 0-16,0-1 0,-18-13 16,18 14-16,0 0 0,-18-14 1,18 14-17,-17-14 48,-1 0 31,0 0-32,1 0-46,-1 0-1,0 0-15,1 0 16,-19 0 0,1 0-1,0 0 1,0 0-16,-1 0 15,1 0-15,17 0 16,-17-14 0,0 14-1,0 0 1,17 0 0,-35 0-1,35 0 16,1 0-15,17-14 0,-18 14-1,1 0 1,-1 0 0,0 0-1,1 0 32,-1 0-31,0 0-1,1 0 17,-1 0-17,0 0 1,1 0-1,-1 0 17,0 0-17,1 0 1,-1 0 31,1 0 0,17 14-32,-18-14 32,0 0-16,1 0 1,-1 0-1,0 0-15,1 14-1,-1-14 48,0 0-32,1 0 16,17 13-16,-18-13-15,1 0-1,-1 0 17,0 0 93,1 0-63,17 14 47,0 0-15,0 0-63,0-1 1,0 1-17,0 0 32,0 0 63,17-14 108,1 0-186,0 0-1,-1 0-16,1 0 1,-1 0 0,19 0-1,-1 0-15,-17 0 16,-1 0-16,1 0 16,0 0-1,-1 0 1,18 0-1,-17 0 1,17 0 0,-17 0-1,0 0 1,-1 0 0,1 0 15,0 0-16,-1 0 1,1 0 31,0 0-16,-1 0-31,1 0 16,-1 0-1,1 0 1,0 0 0,17 0-1,-17 0 1,-1 0 0,1 0 15,0 0 16,-1 0-16,1 0-31,-1 0 31,1 0-15,0 0 46,-1 0-46,1 0 0,0 0 15,-1 0-16,1 0 17,0 0 15,-1 0-32,1 0 1,-1 0 15,1 0 0,0 0-15,-1 0 31,1 0 0,0 0-16,-1 0-15,1 0 15,0 0 0,-1 0 47,1 0-47,0 0 16,-1 0-15,1 0 30,-1 0-31,1 0 32,0 0-16,-1 0 0,1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9.56522" units="1/cm"/>
          <inkml:channelProperty channel="Y" name="resolution" value="69.67742" units="1/cm"/>
          <inkml:channelProperty channel="T" name="resolution" value="1" units="1/dev"/>
        </inkml:channelProperties>
      </inkml:inkSource>
      <inkml:timestamp xml:id="ts0" timeString="2019-10-22T18:08:24.4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26035 5888 0,'18'0'93,"-1"0"-77,1 0-16,0 0 31,-1 0-31,36 0 47,-18 0-31,-17 0-1,17 0 1,1 0 0,-19 0-1,19 0 1,-19 0-1,1 0-15,-1 0 16,1 0 0,0 0-16,-1-14 15,1 14 1,17 0 0,-17 0 15,0 0-16,-1 0 1,54 0 0,-54 0-1,1 0 1,0 0 0,-1 0-1,1 0-15,0 0 16,-1 0-1,18 0-15,-17 0 16,35 0 0,-18 0 15,1 0-31,-1 0 16,18 0-1,-36 0 1,19 0 15,-1 0-15,0 0-1,-17 0 1,0 0 0,17 0-1,18 0 1,-36 0-1,1 0 1,17 0 0,-17 0-1,0 0-15,17 0 16,-18 0 0,1 0-1,0 0-15,17 0 31,-17 0-15,17 0 0,0 0-1,36 0 1,-18 0 0,-18 0-1,0 0 1,36 0-1,-36 0 1,36 0 0,-54 0-1,71 0 1,-52 0 0,-1 0-1,18 0 1,18 0 15,-1 0-15,-35 0-1,1 0 1,34 0 0,-52 0-1,35 0 1,-36 0-1,54 0 1,-18 14 0,-18-14-1,18 0 1,-18 0 0,1 0-1,17 0 1,-18 0 15,35 0-15,-52 0-1,35 0 1,-35 0 0,-1 0-1,18 0 1,-17 0-1,0 0 1,17 0 0,-17 0-1,-1 0 1,1 0 0,0 0 15,-1 0-16,1 0 17,-1 0 30,1 0-31,0 0 16,-1 0 0,1 0-31,0 0 31,-1 0 0,1 0-16,0 0 0,-1 0 0,1 0-15,0 0 31,-18-14-16,17 14 16,1 0 0,-1 0 0,1 0-16,0 0 16,-1 0 0,1 0 46,0 0-46,-18 14 203,-18-14-250,18 13 32,0 1-1,-18-14 0,18 14 0,-17 13-15,-1-13 0,18 0-1,0 0 1,-18-14-1,1 13 1,17 1 0,-18 0-1,18 0 1,0 0 15,0-1 0,-17-13-15,17 14 0,-18 14-1,18-15 1,-18 15 0,1 13-1,17-27 1,0 0-1,0 13 1,0-13 0,-18 0-1,18 0 1,0 13 0,-18-13-1,18 13 1,0-13 15,-17 0-15,17 0-1,0-1 17,0 1 30,-18-14-31,0 0 16,1 0-16,-1 0 1,0 0 15,1 0-16,-1 0-31,1 0 15,-36 0 1,17 0 0,-17 0-1,-17 0 1,17 0 0,18 0-1,-1 0 1,1 0-1,-18 0 1,0-14-16,36 14 16,-19 0-1,1 0 1,0 0-16,0 0 16,-1 0-16,1 0 15,0 0 1,-18 0-1,0-13 1,18 13 0,-106-14-1,17-14 1,53 28 0,-52-13-1,70 13 1,-88-14-1,35 0 17,71 14-17,-36 0 1,1-14 0,-1 14-1,36 0 1,0 0-1,-36 0 1,36-13 0,-36 13-1,36 0 1,-18 0 0,18 0-1,17 0 1,-35 0 15,0 0-15,36 0-1,-54 0 1,53 0 0,-17 0-1,0 0 1,17 0-1,-17 0 1,17 0 0,1 0-16,-1 0 15,0 0 17,1 0-17,-1 0-15,-17 0 16,-36 0 15,54 0-15,-19 0-1,19 0 17,-1 0-17,1 0 1,-1 0-1,0 0 17,1-14 30,17 0-15,-18 14-31,0-14 31,1 14-16,-1 0 16,18-14-16,-18 14-15,18-13 30,0-1 1,0 0 16,0 0-32,18 1 0,-18-1-31,0 0 16,0 0 15,18 14-15,-18-13 15,0-1-15,17 14-1,1 0 95,0 0-63,-1 0-16,1 0 0,-18-14 0,18 14-15,-1 0 15,1 0 0,-18-14-15,17 14 0,1 0 15,0 0 0,-1 0 16,1 0-31,0 0-1,-1 0 1,1 0 0,0 0-1,17 0 1,-18 0-1,1 0-15,0 0 16,-1 0 0,19 0-16,-1 0 15,-17 0 1,52 0 0,-52 0-1,17 14 1,18-14 15,-18 0-15,36 0-1,-36 0 1,0 14 0,-17-14-16,17 0 15,1 0-15,-1 0 16,-18 14-1,1-14 1,88 13 0,-88-13-1,52 0 1,-35 14 0,1-14-16,-19 0 15,19 0 1,-1 14-16,0-14 31,0 0-15,1 0-16,-1 14 15,-17-14-15,17 0 16,0 0 0,0 0-1,-17 0-15,0 0 16,-1 0-1,1 0 1,17 0 0,-17 0-16,0 0 31,-1 0-31,1 0 16,-1 0-1,19 0 1,-19 0-1,19 0 17,-1 0-17,-17 0 1,-1 0 0,1 0-1,17 0 1,-17 0-1,-1 0 1,19 0 0,-19 0-1,1 0-15,0 0 16,-1 0 0,1-14-1,0 14 1,-1 0-16,1 0 0,-1 0 15,1 0 1,0 0 0,-1 0-1,1 0 1,35 0 0,-35 0-1,17 0 1,0 0-1,-17 0 1,-1 0 0,1 0-1,17-14 1,1 14 0,-19 0 15,1-14-31,17 14 31,-17 0-15,-1 0-1,-17-13 1,18 13 0,0 0-1,-1 0 16,1 0 1,0 0-17,-1 0 17,1 0-1,0 0 0,-1 0 0,1 0-15,-1 0 15,1 0-15,0 0 46,-1 0-46,1 0 0,0 0 30,-1 0 17,-17-14 46,0 0-77,-17 14-17,17-14-15,-18 14 16,0-27-1,1 27 17,17-14-17,0 0 1,-18 0 15,0 14 125,1 0-124,-1 0-1,1 0 16,-1 0-16,18 14-31,-18-14 16,-17 0-1,17 0 1,-17 0 0,17 0-1,-17 0 1,-18 14-1,18-14 17,-18 0-17,0 0 1,-17 0 0,34 0-1,19 0-15,-19 0 16,19 0-16,-19 0 15,19 0 1,-18 0 0,-71 0-1,70 0 1,1 0 0,0 0-1,0 0-15,-1 14 16,-34-14-1,17 0-15,0 14 32,-88-14-17,35 27 1,53-27 0,-17 14-1,34-14 1,1 0-16,0 0 15,17 0-15,0 0 16,-17 0 0,0 0-1,0 0-15,-1 0 16,1 0 0,0 0-16,17 0 15,0 0 1,1 0-1,-1 0 17,1 0 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2AE3A-9958-4E5D-8D25-5D3DB48C8FF4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BA262-618E-4143-9059-106603F6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1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92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43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 seems to be old, </a:t>
            </a:r>
            <a:r>
              <a:rPr lang="en-US" dirty="0" err="1"/>
              <a:t>demosaic</a:t>
            </a:r>
            <a:r>
              <a:rPr lang="en-US" dirty="0"/>
              <a:t> is still part of the pipeline.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9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51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this figure after fixing this</a:t>
            </a:r>
            <a:r>
              <a:rPr lang="en-US" baseline="0" dirty="0"/>
              <a:t> same figure in previous slides.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7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Wikipedia and some photography</a:t>
            </a:r>
            <a:r>
              <a:rPr lang="en-US" baseline="0" dirty="0"/>
              <a:t> sites, point-and-shoot cameras do not include smartphones. The categorization is DSLRs, bridge, and point-and-shoot cameras. Smartphones do not figure on this list.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1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 seems to be old, </a:t>
            </a:r>
            <a:r>
              <a:rPr lang="en-US" dirty="0" err="1"/>
              <a:t>demosaic</a:t>
            </a:r>
            <a:r>
              <a:rPr lang="en-US" dirty="0"/>
              <a:t> is still part of the pipeline.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7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 seems to be old, </a:t>
            </a:r>
            <a:r>
              <a:rPr lang="en-US" dirty="0" err="1"/>
              <a:t>demosaic</a:t>
            </a:r>
            <a:r>
              <a:rPr lang="en-US" dirty="0"/>
              <a:t> is still part of the pipeline.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5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2500 is part of our set of pre-selected WBs</a:t>
            </a:r>
            <a:r>
              <a:rPr lang="en-US" baseline="0" dirty="0"/>
              <a:t> in the paper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8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3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According to Wikipedia and some photography</a:t>
            </a:r>
            <a:r>
              <a:rPr lang="en-US" baseline="0" dirty="0"/>
              <a:t> sites, point-and-shoot cameras do not include smartphones. The categorization is DSLRs, bridge, and point-and-shoot cameras. Smartphones do not figure on this list.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BA262-618E-4143-9059-106603F6F6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67618"/>
            <a:ext cx="9144000" cy="2387600"/>
          </a:xfrm>
        </p:spPr>
        <p:txBody>
          <a:bodyPr anchor="b"/>
          <a:lstStyle>
            <a:lvl1pPr algn="ctr">
              <a:defRPr sz="6000" baseline="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8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7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2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56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6159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6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3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750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982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22191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9827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22191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8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3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5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7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0234D-08B3-4415-B172-F1C0B284E6E9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191F-FF23-46E4-A08F-826FBA0F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4.png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customXml" Target="../ink/ink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4.png"/><Relationship Id="rId7" Type="http://schemas.openxmlformats.org/officeDocument/2006/relationships/customXml" Target="../ink/ink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customXml" Target="../ink/ink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0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38.emf"/><Relationship Id="rId7" Type="http://schemas.openxmlformats.org/officeDocument/2006/relationships/image" Target="../media/image400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390.emf"/><Relationship Id="rId4" Type="http://schemas.openxmlformats.org/officeDocument/2006/relationships/customXml" Target="../ink/ink11.xml"/><Relationship Id="rId9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18" Type="http://schemas.openxmlformats.org/officeDocument/2006/relationships/image" Target="../media/image130.png"/><Relationship Id="rId26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54.png"/><Relationship Id="rId7" Type="http://schemas.openxmlformats.org/officeDocument/2006/relationships/image" Target="../media/image430.png"/><Relationship Id="rId12" Type="http://schemas.openxmlformats.org/officeDocument/2006/relationships/image" Target="../media/image48.png"/><Relationship Id="rId17" Type="http://schemas.openxmlformats.org/officeDocument/2006/relationships/image" Target="../media/image1211.png"/><Relationship Id="rId25" Type="http://schemas.openxmlformats.org/officeDocument/2006/relationships/image" Target="../media/image58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0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410.png"/><Relationship Id="rId15" Type="http://schemas.openxmlformats.org/officeDocument/2006/relationships/image" Target="../media/image51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400.png"/><Relationship Id="rId9" Type="http://schemas.openxmlformats.org/officeDocument/2006/relationships/image" Target="../media/image450.png"/><Relationship Id="rId14" Type="http://schemas.openxmlformats.org/officeDocument/2006/relationships/image" Target="../media/image50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0.png"/><Relationship Id="rId18" Type="http://schemas.openxmlformats.org/officeDocument/2006/relationships/image" Target="../media/image46.png"/><Relationship Id="rId26" Type="http://schemas.openxmlformats.org/officeDocument/2006/relationships/image" Target="../media/image65.png"/><Relationship Id="rId3" Type="http://schemas.openxmlformats.org/officeDocument/2006/relationships/image" Target="../media/image440.png"/><Relationship Id="rId21" Type="http://schemas.openxmlformats.org/officeDocument/2006/relationships/image" Target="../media/image59.png"/><Relationship Id="rId34" Type="http://schemas.openxmlformats.org/officeDocument/2006/relationships/image" Target="../media/image71.png"/><Relationship Id="rId7" Type="http://schemas.openxmlformats.org/officeDocument/2006/relationships/image" Target="../media/image410.png"/><Relationship Id="rId17" Type="http://schemas.openxmlformats.org/officeDocument/2006/relationships/image" Target="../media/image450.png"/><Relationship Id="rId25" Type="http://schemas.openxmlformats.org/officeDocument/2006/relationships/image" Target="../media/image64.png"/><Relationship Id="rId3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69.png"/><Relationship Id="rId29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24" Type="http://schemas.openxmlformats.org/officeDocument/2006/relationships/image" Target="../media/image63.png"/><Relationship Id="rId32" Type="http://schemas.openxmlformats.org/officeDocument/2006/relationships/image" Target="../media/image62.png"/><Relationship Id="rId5" Type="http://schemas.openxmlformats.org/officeDocument/2006/relationships/image" Target="../media/image400.png"/><Relationship Id="rId15" Type="http://schemas.openxmlformats.org/officeDocument/2006/relationships/image" Target="../media/image130.png"/><Relationship Id="rId23" Type="http://schemas.openxmlformats.org/officeDocument/2006/relationships/image" Target="../media/image61.png"/><Relationship Id="rId28" Type="http://schemas.openxmlformats.org/officeDocument/2006/relationships/image" Target="../media/image56.png"/><Relationship Id="rId10" Type="http://schemas.openxmlformats.org/officeDocument/2006/relationships/image" Target="../media/image50.png"/><Relationship Id="rId19" Type="http://schemas.openxmlformats.org/officeDocument/2006/relationships/image" Target="../media/image47.png"/><Relationship Id="rId31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1211.png"/><Relationship Id="rId22" Type="http://schemas.openxmlformats.org/officeDocument/2006/relationships/image" Target="../media/image60.png"/><Relationship Id="rId27" Type="http://schemas.openxmlformats.org/officeDocument/2006/relationships/image" Target="../media/image54.png"/><Relationship Id="rId30" Type="http://schemas.openxmlformats.org/officeDocument/2006/relationships/image" Target="../media/image70.png"/><Relationship Id="rId35" Type="http://schemas.openxmlformats.org/officeDocument/2006/relationships/image" Target="../media/image5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51" Type="http://schemas.openxmlformats.org/officeDocument/2006/relationships/image" Target="../media/image840.png"/><Relationship Id="rId50" Type="http://schemas.openxmlformats.org/officeDocument/2006/relationships/image" Target="../media/image640.png"/><Relationship Id="rId55" Type="http://schemas.openxmlformats.org/officeDocument/2006/relationships/image" Target="../media/image78.png"/><Relationship Id="rId7" Type="http://schemas.openxmlformats.org/officeDocument/2006/relationships/image" Target="../media/image77.png"/><Relationship Id="rId2" Type="http://schemas.openxmlformats.org/officeDocument/2006/relationships/image" Target="../media/image76.png"/><Relationship Id="rId54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3" Type="http://schemas.openxmlformats.org/officeDocument/2006/relationships/image" Target="../media/image380.png"/><Relationship Id="rId5" Type="http://schemas.openxmlformats.org/officeDocument/2006/relationships/image" Target="../media/image74.png"/><Relationship Id="rId52" Type="http://schemas.openxmlformats.org/officeDocument/2006/relationships/image" Target="../media/image660.png"/><Relationship Id="rId4" Type="http://schemas.openxmlformats.org/officeDocument/2006/relationships/image" Target="../media/image3.svg"/><Relationship Id="rId9" Type="http://schemas.openxmlformats.org/officeDocument/2006/relationships/image" Target="../media/image830.png"/><Relationship Id="rId56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13" Type="http://schemas.openxmlformats.org/officeDocument/2006/relationships/image" Target="../media/image97.png"/><Relationship Id="rId3" Type="http://schemas.openxmlformats.org/officeDocument/2006/relationships/image" Target="../media/image82.jpeg"/><Relationship Id="rId7" Type="http://schemas.openxmlformats.org/officeDocument/2006/relationships/image" Target="../media/image910.pn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88.jpeg"/><Relationship Id="rId5" Type="http://schemas.openxmlformats.org/officeDocument/2006/relationships/image" Target="../media/image84.jpeg"/><Relationship Id="rId10" Type="http://schemas.openxmlformats.org/officeDocument/2006/relationships/image" Target="../media/image87.jpeg"/><Relationship Id="rId4" Type="http://schemas.openxmlformats.org/officeDocument/2006/relationships/image" Target="../media/image83.jpeg"/><Relationship Id="rId9" Type="http://schemas.openxmlformats.org/officeDocument/2006/relationships/image" Target="../media/image86.jpeg"/><Relationship Id="rId1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111.png"/><Relationship Id="rId3" Type="http://schemas.openxmlformats.org/officeDocument/2006/relationships/image" Target="../media/image91.jpeg"/><Relationship Id="rId7" Type="http://schemas.openxmlformats.org/officeDocument/2006/relationships/image" Target="../media/image1040.png"/><Relationship Id="rId12" Type="http://schemas.openxmlformats.org/officeDocument/2006/relationships/image" Target="../media/image10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97.jpeg"/><Relationship Id="rId5" Type="http://schemas.openxmlformats.org/officeDocument/2006/relationships/image" Target="../media/image93.jpeg"/><Relationship Id="rId10" Type="http://schemas.openxmlformats.org/officeDocument/2006/relationships/image" Target="../media/image96.jpeg"/><Relationship Id="rId4" Type="http://schemas.openxmlformats.org/officeDocument/2006/relationships/image" Target="../media/image92.jpeg"/><Relationship Id="rId9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NULL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32.pn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33.png"/><Relationship Id="rId26" Type="http://schemas.openxmlformats.org/officeDocument/2006/relationships/image" Target="../media/image65.png"/><Relationship Id="rId3" Type="http://schemas.openxmlformats.org/officeDocument/2006/relationships/image" Target="../media/image135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7" Type="http://schemas.openxmlformats.org/officeDocument/2006/relationships/image" Target="../media/image136.png"/><Relationship Id="rId25" Type="http://schemas.openxmlformats.org/officeDocument/2006/relationships/image" Target="../media/image64.png"/><Relationship Id="rId33" Type="http://schemas.openxmlformats.org/officeDocument/2006/relationships/image" Target="../media/image13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0.png"/><Relationship Id="rId20" Type="http://schemas.openxmlformats.org/officeDocument/2006/relationships/image" Target="../media/image69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24" Type="http://schemas.openxmlformats.org/officeDocument/2006/relationships/image" Target="../media/image63.png"/><Relationship Id="rId32" Type="http://schemas.openxmlformats.org/officeDocument/2006/relationships/image" Target="../media/image62.png"/><Relationship Id="rId5" Type="http://schemas.openxmlformats.org/officeDocument/2006/relationships/image" Target="../media/image400.png"/><Relationship Id="rId15" Type="http://schemas.openxmlformats.org/officeDocument/2006/relationships/image" Target="../media/image1350.png"/><Relationship Id="rId23" Type="http://schemas.openxmlformats.org/officeDocument/2006/relationships/image" Target="../media/image61.png"/><Relationship Id="rId28" Type="http://schemas.openxmlformats.org/officeDocument/2006/relationships/image" Target="../media/image56.png"/><Relationship Id="rId10" Type="http://schemas.openxmlformats.org/officeDocument/2006/relationships/image" Target="../media/image50.png"/><Relationship Id="rId31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134.png"/><Relationship Id="rId22" Type="http://schemas.openxmlformats.org/officeDocument/2006/relationships/image" Target="../media/image60.png"/><Relationship Id="rId27" Type="http://schemas.openxmlformats.org/officeDocument/2006/relationships/image" Target="../media/image54.png"/><Relationship Id="rId30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8.png"/><Relationship Id="rId7" Type="http://schemas.openxmlformats.org/officeDocument/2006/relationships/customXml" Target="../ink/ink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emf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customXml" Target="../ink/ink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23.emf"/><Relationship Id="rId5" Type="http://schemas.openxmlformats.org/officeDocument/2006/relationships/image" Target="../media/image120.png"/><Relationship Id="rId10" Type="http://schemas.openxmlformats.org/officeDocument/2006/relationships/customXml" Target="../ink/ink4.xml"/><Relationship Id="rId4" Type="http://schemas.openxmlformats.org/officeDocument/2006/relationships/image" Target="../media/image11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3" y="-33106"/>
            <a:ext cx="12192000" cy="2070847"/>
          </a:xfrm>
        </p:spPr>
        <p:txBody>
          <a:bodyPr>
            <a:normAutofit/>
          </a:bodyPr>
          <a:lstStyle/>
          <a:p>
            <a:r>
              <a:rPr lang="en-US" sz="4800" dirty="0"/>
              <a:t>Color Temperature </a:t>
            </a:r>
            <a:r>
              <a:rPr lang="en-US" sz="4800" dirty="0" smtClean="0"/>
              <a:t>Tuning:</a:t>
            </a:r>
            <a:br>
              <a:rPr lang="en-US" sz="4800" dirty="0" smtClean="0"/>
            </a:br>
            <a:r>
              <a:rPr lang="en-US" sz="3600" dirty="0" smtClean="0"/>
              <a:t>Allowing </a:t>
            </a:r>
            <a:r>
              <a:rPr lang="en-US" sz="3600" dirty="0"/>
              <a:t>Accurate Post-Capture White-Balance Editing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899674"/>
              </p:ext>
            </p:extLst>
          </p:nvPr>
        </p:nvGraphicFramePr>
        <p:xfrm>
          <a:off x="605118" y="3744945"/>
          <a:ext cx="1098176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294">
                  <a:extLst>
                    <a:ext uri="{9D8B030D-6E8A-4147-A177-3AD203B41FA5}">
                      <a16:colId xmlns:a16="http://schemas.microsoft.com/office/drawing/2014/main" val="1644852778"/>
                    </a:ext>
                  </a:extLst>
                </a:gridCol>
                <a:gridCol w="1830294">
                  <a:extLst>
                    <a:ext uri="{9D8B030D-6E8A-4147-A177-3AD203B41FA5}">
                      <a16:colId xmlns:a16="http://schemas.microsoft.com/office/drawing/2014/main" val="4128299895"/>
                    </a:ext>
                  </a:extLst>
                </a:gridCol>
                <a:gridCol w="1830294">
                  <a:extLst>
                    <a:ext uri="{9D8B030D-6E8A-4147-A177-3AD203B41FA5}">
                      <a16:colId xmlns:a16="http://schemas.microsoft.com/office/drawing/2014/main" val="1071088265"/>
                    </a:ext>
                  </a:extLst>
                </a:gridCol>
                <a:gridCol w="1830294">
                  <a:extLst>
                    <a:ext uri="{9D8B030D-6E8A-4147-A177-3AD203B41FA5}">
                      <a16:colId xmlns:a16="http://schemas.microsoft.com/office/drawing/2014/main" val="1387413238"/>
                    </a:ext>
                  </a:extLst>
                </a:gridCol>
                <a:gridCol w="1830294">
                  <a:extLst>
                    <a:ext uri="{9D8B030D-6E8A-4147-A177-3AD203B41FA5}">
                      <a16:colId xmlns:a16="http://schemas.microsoft.com/office/drawing/2014/main" val="1725769529"/>
                    </a:ext>
                  </a:extLst>
                </a:gridCol>
                <a:gridCol w="1830294">
                  <a:extLst>
                    <a:ext uri="{9D8B030D-6E8A-4147-A177-3AD203B41FA5}">
                      <a16:colId xmlns:a16="http://schemas.microsoft.com/office/drawing/2014/main" val="1260363190"/>
                    </a:ext>
                  </a:extLst>
                </a:gridCol>
              </a:tblGrid>
              <a:tr h="233644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Mahmoud 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err="1" smtClean="0">
                          <a:solidFill>
                            <a:sysClr val="windowText" lastClr="000000"/>
                          </a:solidFill>
                        </a:rPr>
                        <a:t>Abhijith</a:t>
                      </a:r>
                      <a:r>
                        <a:rPr lang="en-CA" b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err="1" smtClean="0">
                          <a:solidFill>
                            <a:sysClr val="windowText" lastClr="000000"/>
                          </a:solidFill>
                        </a:rPr>
                        <a:t>Abdelrahman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ysClr val="windowText" lastClr="000000"/>
                          </a:solidFill>
                        </a:rPr>
                        <a:t>Hakki C.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ysClr val="windowText" lastClr="000000"/>
                          </a:solidFill>
                        </a:rPr>
                        <a:t>Abdullah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ysClr val="windowText" lastClr="000000"/>
                          </a:solidFill>
                        </a:rPr>
                        <a:t>Michael</a:t>
                      </a:r>
                      <a:r>
                        <a:rPr lang="en-CA" b="0" baseline="0" dirty="0" smtClean="0">
                          <a:solidFill>
                            <a:sysClr val="windowText" lastClr="000000"/>
                          </a:solidFill>
                        </a:rPr>
                        <a:t> S.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1555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>
                          <a:solidFill>
                            <a:sysClr val="windowText" lastClr="000000"/>
                          </a:solidFill>
                        </a:rPr>
                        <a:t>Afifi</a:t>
                      </a:r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err="1" smtClean="0">
                          <a:solidFill>
                            <a:sysClr val="windowText" lastClr="000000"/>
                          </a:solidFill>
                        </a:rPr>
                        <a:t>Punnappurath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err="1" smtClean="0">
                          <a:solidFill>
                            <a:sysClr val="windowText" lastClr="000000"/>
                          </a:solidFill>
                        </a:rPr>
                        <a:t>Abdelhamed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err="1" smtClean="0">
                          <a:solidFill>
                            <a:sysClr val="windowText" lastClr="000000"/>
                          </a:solidFill>
                        </a:rPr>
                        <a:t>Karaimer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err="1" smtClean="0">
                          <a:solidFill>
                            <a:sysClr val="windowText" lastClr="000000"/>
                          </a:solidFill>
                        </a:rPr>
                        <a:t>Abuolaim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 dirty="0" smtClean="0">
                          <a:solidFill>
                            <a:sysClr val="windowText" lastClr="000000"/>
                          </a:solidFill>
                        </a:rPr>
                        <a:t>Brown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45720" marR="45720" marT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403075"/>
                  </a:ext>
                </a:extLst>
              </a:tr>
            </a:tbl>
          </a:graphicData>
        </a:graphic>
      </p:graphicFrame>
      <p:pic>
        <p:nvPicPr>
          <p:cNvPr id="9" name="Picture 2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0" y="2466869"/>
            <a:ext cx="1171701" cy="1163066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976" y="2385222"/>
            <a:ext cx="1032272" cy="12716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 descr="https://lh6.googleusercontent.com/ASPKcirRPdaFxHiZurDn6eKxrfSPioDJ4mAVApJHKPBiOGCOSDBG57kjRS55avVRHhz5eHBBBMzjul1hqCTspmQ5I0QO2-X8XAow0Em78v3EsjqxLCI=w3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602">
            <a:off x="8237566" y="2359546"/>
            <a:ext cx="1351451" cy="1364849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48455" y="2395630"/>
            <a:ext cx="1130664" cy="129268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81" y="2395630"/>
            <a:ext cx="1292680" cy="129268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3126" y="2321858"/>
            <a:ext cx="1087933" cy="134170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69492" y="4625763"/>
            <a:ext cx="44530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York University – Toronto, Canada</a:t>
            </a:r>
          </a:p>
          <a:p>
            <a:pPr algn="ctr"/>
            <a:r>
              <a:rPr lang="en-US" sz="2400" dirty="0" smtClean="0"/>
              <a:t>Samsung AI Centre - Canada</a:t>
            </a:r>
          </a:p>
          <a:p>
            <a:pPr algn="ctr"/>
            <a:r>
              <a:rPr lang="en-US" sz="2400" dirty="0" smtClean="0"/>
              <a:t>Apple </a:t>
            </a:r>
            <a:r>
              <a:rPr lang="en-US" sz="2400" dirty="0" err="1" smtClean="0"/>
              <a:t>Inc</a:t>
            </a:r>
            <a:r>
              <a:rPr lang="en-US" sz="2400" dirty="0" smtClean="0"/>
              <a:t>, USA</a:t>
            </a:r>
          </a:p>
          <a:p>
            <a:pPr algn="ctr"/>
            <a:r>
              <a:rPr lang="en-US" sz="2400" dirty="0" err="1" smtClean="0"/>
              <a:t>EPFL</a:t>
            </a:r>
            <a:r>
              <a:rPr lang="en-US" sz="2400" dirty="0" smtClean="0"/>
              <a:t>, Switzerland</a:t>
            </a:r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396545"/>
            <a:ext cx="3402177" cy="1461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5219" y="6148298"/>
            <a:ext cx="136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Oct 21-25, 2019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756387" y="397057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,</a:t>
            </a:r>
            <a:r>
              <a:rPr lang="en-US" sz="1400" dirty="0" smtClean="0">
                <a:solidFill>
                  <a:srgbClr val="0000FF"/>
                </a:solidFill>
              </a:rPr>
              <a:t>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0553" y="497455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3031" y="4604882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976082" y="539654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4642" y="574992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4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0083" y="397200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900248" y="39640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695844" y="39640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354223" y="39640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9205083" y="39503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0895590" y="394617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779271" y="3962457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,</a:t>
            </a:r>
            <a:r>
              <a:rPr lang="en-US" sz="1400" dirty="0" smtClean="0">
                <a:solidFill>
                  <a:srgbClr val="FF0000"/>
                </a:solidFill>
              </a:rPr>
              <a:t>3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91714" y="394522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,</a:t>
            </a:r>
            <a:r>
              <a:rPr lang="en-US" sz="1400" dirty="0" smtClean="0">
                <a:solidFill>
                  <a:srgbClr val="0000FF"/>
                </a:solidFill>
              </a:rPr>
              <a:t>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21461" y="3961605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,</a:t>
            </a:r>
            <a:r>
              <a:rPr lang="en-US" sz="1400" dirty="0" smtClean="0">
                <a:solidFill>
                  <a:srgbClr val="00B050"/>
                </a:solidFill>
              </a:rPr>
              <a:t>4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6691"/>
            <a:ext cx="10515600" cy="1325563"/>
          </a:xfrm>
        </p:spPr>
        <p:txBody>
          <a:bodyPr/>
          <a:lstStyle/>
          <a:p>
            <a:r>
              <a:rPr lang="en-US" dirty="0" smtClean="0"/>
              <a:t>Correcting an incorrectly WB image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10" y="1597270"/>
            <a:ext cx="3209780" cy="2831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" y="1597270"/>
            <a:ext cx="3173929" cy="2799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40" y="1597270"/>
            <a:ext cx="3342678" cy="2831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2837" y="442857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input:</a:t>
            </a:r>
            <a:r>
              <a:rPr lang="en-US" dirty="0" smtClean="0"/>
              <a:t> wrong WB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41856" y="4396955"/>
            <a:ext cx="3108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Post-capture correction using a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WB matrix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3411" y="4428579"/>
            <a:ext cx="280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Captured with the right WB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91333" y="5043286"/>
                <a:ext cx="3409332" cy="889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box>
                        <m:box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CA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333" y="5043286"/>
                <a:ext cx="3409332" cy="889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15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3" y="1633035"/>
            <a:ext cx="3599876" cy="2693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18" y="1633035"/>
            <a:ext cx="3570917" cy="2672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45" y="1597175"/>
            <a:ext cx="3629267" cy="27098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02837" y="442857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input:</a:t>
            </a:r>
            <a:r>
              <a:rPr lang="en-US" dirty="0" smtClean="0"/>
              <a:t> wrong WB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41856" y="4396955"/>
            <a:ext cx="3108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Post-capture correction using a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WB matrix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53411" y="4428579"/>
            <a:ext cx="280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Captured with the right WB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-146691"/>
            <a:ext cx="10515600" cy="1325563"/>
          </a:xfrm>
        </p:spPr>
        <p:txBody>
          <a:bodyPr/>
          <a:lstStyle/>
          <a:p>
            <a:r>
              <a:rPr lang="en-US" dirty="0" smtClean="0"/>
              <a:t>Correcting an incorrectly WB image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391333" y="5043286"/>
                <a:ext cx="3409332" cy="889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box>
                        <m:box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CA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sz="16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333" y="5043286"/>
                <a:ext cx="3409332" cy="889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93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828" y="2792119"/>
            <a:ext cx="10515600" cy="982021"/>
          </a:xfrm>
        </p:spPr>
        <p:txBody>
          <a:bodyPr>
            <a:normAutofit/>
          </a:bodyPr>
          <a:lstStyle/>
          <a:p>
            <a:pPr algn="ctr"/>
            <a:r>
              <a:rPr lang="en-CA" sz="5400" b="1" dirty="0">
                <a:solidFill>
                  <a:srgbClr val="0000FF"/>
                </a:solidFill>
              </a:rPr>
              <a:t>Why is </a:t>
            </a:r>
            <a:r>
              <a:rPr lang="en-CA" sz="5400" b="1" dirty="0" smtClean="0">
                <a:solidFill>
                  <a:srgbClr val="0000FF"/>
                </a:solidFill>
              </a:rPr>
              <a:t>this hard to correct?</a:t>
            </a:r>
            <a:endParaRPr lang="en-CA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91" y="885954"/>
            <a:ext cx="8736674" cy="556177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199" y="-5581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400" dirty="0" smtClean="0"/>
              <a:t>In-camera processing pipeline</a:t>
            </a:r>
            <a:endParaRPr lang="en-US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97F920-BCD8-47B5-BB80-32059212E728}"/>
              </a:ext>
            </a:extLst>
          </p:cNvPr>
          <p:cNvSpPr/>
          <p:nvPr/>
        </p:nvSpPr>
        <p:spPr>
          <a:xfrm>
            <a:off x="231224" y="6519446"/>
            <a:ext cx="3645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Figure from [</a:t>
            </a:r>
            <a:r>
              <a:rPr lang="en-CA" sz="1400" dirty="0" err="1"/>
              <a:t>Karaimer</a:t>
            </a:r>
            <a:r>
              <a:rPr lang="en-CA" sz="1400" dirty="0"/>
              <a:t> and Brown, ECCV, 2016]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7114" y="4585378"/>
            <a:ext cx="104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raw-RGB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071" y="5561195"/>
            <a:ext cx="1638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sRGB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(standard RGB)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2222" y="4320987"/>
            <a:ext cx="1251144" cy="951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92222" y="5463234"/>
            <a:ext cx="1251144" cy="951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3440" y="458787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7296" y="556369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output: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17471" y="1082446"/>
            <a:ext cx="1082853" cy="1156747"/>
            <a:chOff x="817471" y="1082446"/>
            <a:chExt cx="1082853" cy="11567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471" y="1353783"/>
              <a:ext cx="1082853" cy="8854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7566" y="1082446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Sensor</a:t>
              </a:r>
              <a:endParaRPr lang="en-US" dirty="0"/>
            </a:p>
          </p:txBody>
        </p:sp>
      </p:grpSp>
      <p:sp>
        <p:nvSpPr>
          <p:cNvPr id="20" name="Left Arrow 19"/>
          <p:cNvSpPr/>
          <p:nvPr/>
        </p:nvSpPr>
        <p:spPr>
          <a:xfrm flipH="1">
            <a:off x="1937291" y="1737941"/>
            <a:ext cx="172995" cy="15516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372600" y="1399824"/>
            <a:ext cx="1308600" cy="984600"/>
            <a:chOff x="9372600" y="1390680"/>
            <a:chExt cx="1308600" cy="984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8" name="Ink 17"/>
                <p14:cNvContentPartPr/>
                <p14:nvPr/>
              </p14:nvContentPartPr>
              <p14:xfrm>
                <a:off x="9518760" y="1390680"/>
                <a:ext cx="470160" cy="482760"/>
              </p14:xfrm>
            </p:contentPart>
          </mc:Choice>
          <mc:Fallback>
            <p:pic>
              <p:nvPicPr>
                <p:cNvPr id="18" name="Ink 17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02920" y="1327320"/>
                  <a:ext cx="501840" cy="60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1" name="Ink 20"/>
                <p14:cNvContentPartPr/>
                <p14:nvPr/>
              </p14:nvContentPartPr>
              <p14:xfrm>
                <a:off x="9372600" y="2114640"/>
                <a:ext cx="1308600" cy="260640"/>
              </p14:xfrm>
            </p:contentPart>
          </mc:Choice>
          <mc:Fallback>
            <p:pic>
              <p:nvPicPr>
                <p:cNvPr id="21" name="Ink 20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56760" y="2050920"/>
                  <a:ext cx="1340280" cy="387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Rectangle 22"/>
          <p:cNvSpPr/>
          <p:nvPr/>
        </p:nvSpPr>
        <p:spPr>
          <a:xfrm>
            <a:off x="1919427" y="2521302"/>
            <a:ext cx="8706909" cy="1437002"/>
          </a:xfrm>
          <a:prstGeom prst="rect">
            <a:avLst/>
          </a:prstGeom>
          <a:solidFill>
            <a:srgbClr val="BDD7E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4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346"/>
            <a:ext cx="12192000" cy="1325563"/>
          </a:xfrm>
        </p:spPr>
        <p:txBody>
          <a:bodyPr/>
          <a:lstStyle/>
          <a:p>
            <a:r>
              <a:rPr lang="en-CA" dirty="0" smtClean="0"/>
              <a:t>Mistakes when capturing photos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88" y="1663346"/>
            <a:ext cx="4028434" cy="23205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43411" y="1518827"/>
            <a:ext cx="7646989" cy="4528020"/>
            <a:chOff x="4221747" y="1567186"/>
            <a:chExt cx="7646989" cy="45280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747" y="1567186"/>
              <a:ext cx="7646989" cy="452802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259847" y="4367918"/>
              <a:ext cx="1048557" cy="73748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39343" y="4707979"/>
              <a:ext cx="1048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r</a:t>
              </a:r>
              <a:r>
                <a:rPr lang="en-CA" dirty="0" smtClean="0">
                  <a:solidFill>
                    <a:srgbClr val="FF0000"/>
                  </a:solidFill>
                </a:rPr>
                <a:t>aw-RGB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20343" y="5713218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err="1">
                  <a:solidFill>
                    <a:srgbClr val="FF0000"/>
                  </a:solidFill>
                </a:rPr>
                <a:t>sRGB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59846" y="5301636"/>
              <a:ext cx="1048557" cy="73748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88" y="1663346"/>
            <a:ext cx="4030291" cy="23205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8938" y="1921032"/>
            <a:ext cx="12063062" cy="3928493"/>
            <a:chOff x="128938" y="1921032"/>
            <a:chExt cx="12063062" cy="3928493"/>
          </a:xfrm>
        </p:grpSpPr>
        <p:sp>
          <p:nvSpPr>
            <p:cNvPr id="13" name="TextBox 12"/>
            <p:cNvSpPr txBox="1"/>
            <p:nvPr/>
          </p:nvSpPr>
          <p:spPr>
            <a:xfrm>
              <a:off x="128938" y="4464530"/>
              <a:ext cx="4172323" cy="1384995"/>
            </a:xfrm>
            <a:prstGeom prst="rect">
              <a:avLst/>
            </a:prstGeom>
            <a:solidFill>
              <a:schemeClr val="bg1"/>
            </a:solidFill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CA" sz="2800" b="1" dirty="0">
                  <a:solidFill>
                    <a:srgbClr val="0000FF"/>
                  </a:solidFill>
                </a:rPr>
                <a:t>Mistakes</a:t>
              </a:r>
              <a:r>
                <a:rPr lang="en-CA" sz="2800" dirty="0">
                  <a:solidFill>
                    <a:srgbClr val="0000FF"/>
                  </a:solidFill>
                </a:rPr>
                <a:t> made </a:t>
              </a:r>
              <a:r>
                <a:rPr lang="en-CA" sz="2800" b="1" dirty="0" smtClean="0">
                  <a:solidFill>
                    <a:srgbClr val="0000FF"/>
                  </a:solidFill>
                </a:rPr>
                <a:t>early</a:t>
              </a:r>
              <a:r>
                <a:rPr lang="en-CA" sz="2800" dirty="0" smtClean="0">
                  <a:solidFill>
                    <a:srgbClr val="0000FF"/>
                  </a:solidFill>
                </a:rPr>
                <a:t> </a:t>
              </a:r>
              <a:br>
                <a:rPr lang="en-CA" sz="2800" dirty="0" smtClean="0">
                  <a:solidFill>
                    <a:srgbClr val="0000FF"/>
                  </a:solidFill>
                </a:rPr>
              </a:br>
              <a:r>
                <a:rPr lang="en-CA" sz="2800" dirty="0" smtClean="0">
                  <a:solidFill>
                    <a:srgbClr val="0000FF"/>
                  </a:solidFill>
                </a:rPr>
                <a:t>in the </a:t>
              </a:r>
              <a:r>
                <a:rPr lang="en-CA" sz="2800" dirty="0">
                  <a:solidFill>
                    <a:srgbClr val="0000FF"/>
                  </a:solidFill>
                </a:rPr>
                <a:t>camera </a:t>
              </a:r>
              <a:r>
                <a:rPr lang="en-CA" sz="2800" dirty="0" smtClean="0">
                  <a:solidFill>
                    <a:srgbClr val="0000FF"/>
                  </a:solidFill>
                </a:rPr>
                <a:t>pipeline</a:t>
              </a:r>
            </a:p>
            <a:p>
              <a:pPr algn="ctr"/>
              <a:r>
                <a:rPr lang="en-CA" sz="2800" b="1" dirty="0" smtClean="0">
                  <a:solidFill>
                    <a:srgbClr val="0000FF"/>
                  </a:solidFill>
                </a:rPr>
                <a:t>are </a:t>
              </a:r>
              <a:r>
                <a:rPr lang="en-CA" sz="2800" b="1" dirty="0">
                  <a:solidFill>
                    <a:srgbClr val="0000FF"/>
                  </a:solidFill>
                </a:rPr>
                <a:t>propagated</a:t>
              </a:r>
              <a:r>
                <a:rPr lang="en-CA" sz="2800" dirty="0" smtClean="0">
                  <a:solidFill>
                    <a:srgbClr val="0000FF"/>
                  </a:solidFill>
                </a:rPr>
                <a:t>.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883400" y="1921032"/>
              <a:ext cx="1308600" cy="767304"/>
              <a:chOff x="9372600" y="1390680"/>
              <a:chExt cx="1308600" cy="9846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22" name="Ink 21"/>
                  <p14:cNvContentPartPr/>
                  <p14:nvPr/>
                </p14:nvContentPartPr>
                <p14:xfrm>
                  <a:off x="9518760" y="1390680"/>
                  <a:ext cx="470160" cy="482760"/>
                </p14:xfrm>
              </p:contentPart>
            </mc:Choice>
            <mc:Fallback>
              <p:pic>
                <p:nvPicPr>
                  <p:cNvPr id="22" name="Ink 21"/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9502920" y="1309451"/>
                    <a:ext cx="501840" cy="64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23" name="Ink 22"/>
                  <p14:cNvContentPartPr/>
                  <p14:nvPr/>
                </p14:nvContentPartPr>
                <p14:xfrm>
                  <a:off x="9372600" y="2114640"/>
                  <a:ext cx="1308600" cy="260640"/>
                </p14:xfrm>
              </p:contentPart>
            </mc:Choice>
            <mc:Fallback>
              <p:pic>
                <p:nvPicPr>
                  <p:cNvPr id="23" name="Ink 22"/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356760" y="2032988"/>
                    <a:ext cx="1340280" cy="42394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74404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346"/>
            <a:ext cx="12192000" cy="1325563"/>
          </a:xfrm>
        </p:spPr>
        <p:txBody>
          <a:bodyPr/>
          <a:lstStyle/>
          <a:p>
            <a:r>
              <a:rPr lang="en-CA" dirty="0" smtClean="0"/>
              <a:t>Mistakes when capturing photos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88" y="1663346"/>
            <a:ext cx="4028434" cy="2320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b="46267"/>
          <a:stretch/>
        </p:blipFill>
        <p:spPr>
          <a:xfrm>
            <a:off x="4443411" y="1518827"/>
            <a:ext cx="7646989" cy="24330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938" y="4464530"/>
            <a:ext cx="4172323" cy="1384995"/>
          </a:xfrm>
          <a:prstGeom prst="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rgbClr val="0000FF"/>
                </a:solidFill>
              </a:rPr>
              <a:t>Mistakes</a:t>
            </a:r>
            <a:r>
              <a:rPr lang="en-CA" sz="2800" dirty="0">
                <a:solidFill>
                  <a:srgbClr val="0000FF"/>
                </a:solidFill>
              </a:rPr>
              <a:t> made </a:t>
            </a:r>
            <a:r>
              <a:rPr lang="en-CA" sz="2800" b="1" dirty="0" smtClean="0">
                <a:solidFill>
                  <a:srgbClr val="0000FF"/>
                </a:solidFill>
              </a:rPr>
              <a:t>early</a:t>
            </a:r>
            <a:r>
              <a:rPr lang="en-CA" sz="2800" dirty="0" smtClean="0">
                <a:solidFill>
                  <a:srgbClr val="0000FF"/>
                </a:solidFill>
              </a:rPr>
              <a:t> </a:t>
            </a:r>
            <a:br>
              <a:rPr lang="en-CA" sz="2800" dirty="0" smtClean="0">
                <a:solidFill>
                  <a:srgbClr val="0000FF"/>
                </a:solidFill>
              </a:rPr>
            </a:br>
            <a:r>
              <a:rPr lang="en-CA" sz="2800" dirty="0" smtClean="0">
                <a:solidFill>
                  <a:srgbClr val="0000FF"/>
                </a:solidFill>
              </a:rPr>
              <a:t>in the </a:t>
            </a:r>
            <a:r>
              <a:rPr lang="en-CA" sz="2800" dirty="0">
                <a:solidFill>
                  <a:srgbClr val="0000FF"/>
                </a:solidFill>
              </a:rPr>
              <a:t>camera </a:t>
            </a:r>
            <a:r>
              <a:rPr lang="en-CA" sz="2800" dirty="0" smtClean="0">
                <a:solidFill>
                  <a:srgbClr val="0000FF"/>
                </a:solidFill>
              </a:rPr>
              <a:t>pipeline</a:t>
            </a:r>
          </a:p>
          <a:p>
            <a:pPr algn="ctr"/>
            <a:r>
              <a:rPr lang="en-CA" sz="2800" b="1" dirty="0" smtClean="0">
                <a:solidFill>
                  <a:srgbClr val="0000FF"/>
                </a:solidFill>
              </a:rPr>
              <a:t>are </a:t>
            </a:r>
            <a:r>
              <a:rPr lang="en-CA" sz="2800" b="1" dirty="0">
                <a:solidFill>
                  <a:srgbClr val="0000FF"/>
                </a:solidFill>
              </a:rPr>
              <a:t>propagated</a:t>
            </a:r>
            <a:r>
              <a:rPr lang="en-CA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flower, drawing&#10;&#10;Description automatically generated">
            <a:extLst>
              <a:ext uri="{FF2B5EF4-FFF2-40B4-BE49-F238E27FC236}">
                <a16:creationId xmlns:a16="http://schemas.microsoft.com/office/drawing/2014/main" id="{E919B8CC-AEA2-431C-8FDA-2B25F0638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3" y="1711698"/>
            <a:ext cx="1543050" cy="118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88" y="1663346"/>
            <a:ext cx="4030291" cy="2320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56" y="4282500"/>
            <a:ext cx="2131044" cy="1594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64520" y="5968397"/>
                <a:ext cx="3409332" cy="889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𝑤𝑏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box>
                        <m:box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CA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1/</m:t>
                                    </m:r>
                                    <m:r>
                                      <a:rPr lang="en-CA" sz="1600" i="1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A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520" y="5968397"/>
                <a:ext cx="3409332" cy="889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975552" y="4310206"/>
            <a:ext cx="3194377" cy="1567025"/>
            <a:chOff x="7975552" y="4310206"/>
            <a:chExt cx="3194377" cy="15670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234" y="4310206"/>
              <a:ext cx="2098695" cy="1567025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>
              <a:off x="7975552" y="4842706"/>
              <a:ext cx="582706" cy="502023"/>
            </a:xfrm>
            <a:prstGeom prst="rightArrow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96000" y="5134362"/>
            <a:ext cx="4583609" cy="1384995"/>
          </a:xfrm>
          <a:prstGeom prst="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</a:rPr>
              <a:t>Surprisingly, many</a:t>
            </a:r>
            <a:br>
              <a:rPr lang="en-CA" sz="2800" b="1" dirty="0" smtClean="0">
                <a:solidFill>
                  <a:srgbClr val="FF0000"/>
                </a:solidFill>
              </a:rPr>
            </a:br>
            <a:r>
              <a:rPr lang="en-CA" sz="2800" b="1" dirty="0" smtClean="0">
                <a:solidFill>
                  <a:srgbClr val="FF0000"/>
                </a:solidFill>
              </a:rPr>
              <a:t>resources erroneously suggest this will work!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5657"/>
            <a:ext cx="10515600" cy="1325563"/>
          </a:xfrm>
        </p:spPr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D57B3-D88A-480E-9DA9-06605C61B0E7}"/>
              </a:ext>
            </a:extLst>
          </p:cNvPr>
          <p:cNvSpPr/>
          <p:nvPr/>
        </p:nvSpPr>
        <p:spPr>
          <a:xfrm>
            <a:off x="550506" y="1422717"/>
            <a:ext cx="116249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 smtClean="0"/>
              <a:t>Radiometric calibration</a:t>
            </a:r>
          </a:p>
          <a:p>
            <a:r>
              <a:rPr lang="en-CA" sz="3200" dirty="0" smtClean="0"/>
              <a:t>    </a:t>
            </a:r>
            <a:r>
              <a:rPr lang="en-CA" sz="2400" dirty="0" smtClean="0">
                <a:solidFill>
                  <a:srgbClr val="0000FF"/>
                </a:solidFill>
              </a:rPr>
              <a:t>Debevec </a:t>
            </a:r>
            <a:r>
              <a:rPr lang="en-CA" sz="2400" dirty="0" err="1" smtClean="0">
                <a:solidFill>
                  <a:srgbClr val="0000FF"/>
                </a:solidFill>
              </a:rPr>
              <a:t>SIG'97</a:t>
            </a:r>
            <a:r>
              <a:rPr lang="en-CA" sz="2400" dirty="0" smtClean="0">
                <a:solidFill>
                  <a:srgbClr val="0000FF"/>
                </a:solidFill>
              </a:rPr>
              <a:t>, Anderson </a:t>
            </a:r>
            <a:r>
              <a:rPr lang="en-CA" sz="2400" dirty="0" err="1" smtClean="0">
                <a:solidFill>
                  <a:srgbClr val="0000FF"/>
                </a:solidFill>
              </a:rPr>
              <a:t>CIC'98</a:t>
            </a:r>
            <a:r>
              <a:rPr lang="en-CA" sz="2400" dirty="0" smtClean="0">
                <a:solidFill>
                  <a:srgbClr val="0000FF"/>
                </a:solidFill>
              </a:rPr>
              <a:t>, Grossberg </a:t>
            </a:r>
            <a:r>
              <a:rPr lang="en-CA" sz="2400" dirty="0" err="1" smtClean="0">
                <a:solidFill>
                  <a:srgbClr val="0000FF"/>
                </a:solidFill>
              </a:rPr>
              <a:t>TPAMI'03</a:t>
            </a:r>
            <a:r>
              <a:rPr lang="en-CA" sz="2400" dirty="0" smtClean="0">
                <a:solidFill>
                  <a:srgbClr val="0000FF"/>
                </a:solidFill>
              </a:rPr>
              <a:t>, Chakrabarti </a:t>
            </a:r>
            <a:r>
              <a:rPr lang="en-CA" sz="2400" dirty="0" err="1" smtClean="0">
                <a:solidFill>
                  <a:srgbClr val="0000FF"/>
                </a:solidFill>
              </a:rPr>
              <a:t>BMVC'09</a:t>
            </a:r>
            <a:r>
              <a:rPr lang="en-CA" sz="2400" dirty="0" smtClean="0">
                <a:solidFill>
                  <a:srgbClr val="0000FF"/>
                </a:solidFill>
              </a:rPr>
              <a:t>, …</a:t>
            </a:r>
          </a:p>
          <a:p>
            <a:pPr lvl="1"/>
            <a:r>
              <a:rPr lang="en-CA" sz="2800" dirty="0" smtClean="0"/>
              <a:t>Model the nonlinear processing in the camera pipeline</a:t>
            </a:r>
          </a:p>
          <a:p>
            <a:pPr lvl="1"/>
            <a:endParaRPr lang="en-CA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 smtClean="0"/>
              <a:t>Raw reconstruction </a:t>
            </a:r>
            <a:br>
              <a:rPr lang="en-CA" sz="3200" dirty="0" smtClean="0"/>
            </a:br>
            <a:r>
              <a:rPr lang="en-CA" sz="3200" dirty="0" smtClean="0"/>
              <a:t> </a:t>
            </a:r>
            <a:r>
              <a:rPr lang="en-CA" sz="2400" dirty="0" smtClean="0">
                <a:solidFill>
                  <a:srgbClr val="0000FF"/>
                </a:solidFill>
              </a:rPr>
              <a:t>Lin </a:t>
            </a:r>
            <a:r>
              <a:rPr lang="en-CA" sz="2400" dirty="0" err="1" smtClean="0">
                <a:solidFill>
                  <a:srgbClr val="0000FF"/>
                </a:solidFill>
              </a:rPr>
              <a:t>ICCV'11</a:t>
            </a:r>
            <a:r>
              <a:rPr lang="en-CA" sz="2400" dirty="0" smtClean="0">
                <a:solidFill>
                  <a:srgbClr val="0000FF"/>
                </a:solidFill>
              </a:rPr>
              <a:t>, Kim </a:t>
            </a:r>
            <a:r>
              <a:rPr lang="en-CA" sz="2400" dirty="0" err="1" smtClean="0">
                <a:solidFill>
                  <a:srgbClr val="0000FF"/>
                </a:solidFill>
              </a:rPr>
              <a:t>TPAMI'12</a:t>
            </a:r>
            <a:r>
              <a:rPr lang="en-CA" sz="2400" dirty="0" smtClean="0">
                <a:solidFill>
                  <a:srgbClr val="0000FF"/>
                </a:solidFill>
              </a:rPr>
              <a:t>, </a:t>
            </a:r>
            <a:r>
              <a:rPr lang="en-CA" sz="2400" dirty="0" err="1" smtClean="0">
                <a:solidFill>
                  <a:srgbClr val="0000FF"/>
                </a:solidFill>
              </a:rPr>
              <a:t>Nyugen</a:t>
            </a:r>
            <a:r>
              <a:rPr lang="en-CA" sz="2400" dirty="0" smtClean="0">
                <a:solidFill>
                  <a:srgbClr val="0000FF"/>
                </a:solidFill>
              </a:rPr>
              <a:t> CVPR'18, Gong </a:t>
            </a:r>
            <a:r>
              <a:rPr lang="en-CA" sz="2400" dirty="0" err="1" smtClean="0">
                <a:solidFill>
                  <a:srgbClr val="0000FF"/>
                </a:solidFill>
              </a:rPr>
              <a:t>CIC'18</a:t>
            </a:r>
            <a:r>
              <a:rPr lang="en-CA" sz="2400" dirty="0">
                <a:solidFill>
                  <a:srgbClr val="0000FF"/>
                </a:solidFill>
              </a:rPr>
              <a:t>, </a:t>
            </a:r>
            <a:r>
              <a:rPr lang="en-CA" sz="2400" dirty="0" err="1" smtClean="0">
                <a:solidFill>
                  <a:srgbClr val="0000FF"/>
                </a:solidFill>
              </a:rPr>
              <a:t>Punnappurath</a:t>
            </a:r>
            <a:r>
              <a:rPr lang="en-CA" sz="2400" dirty="0" smtClean="0">
                <a:solidFill>
                  <a:srgbClr val="0000FF"/>
                </a:solidFill>
              </a:rPr>
              <a:t> TPAMI'19</a:t>
            </a:r>
          </a:p>
          <a:p>
            <a:pPr lvl="1"/>
            <a:r>
              <a:rPr lang="en-CA" sz="2800" dirty="0" smtClean="0"/>
              <a:t>Map sRGB image back to the starting point </a:t>
            </a:r>
            <a:r>
              <a:rPr lang="en-CA" sz="2800" i="1" dirty="0" smtClean="0"/>
              <a:t>raw-RGB</a:t>
            </a:r>
          </a:p>
          <a:p>
            <a:pPr lvl="1"/>
            <a:endParaRPr lang="en-CA" sz="3200" dirty="0">
              <a:solidFill>
                <a:srgbClr val="FF0000"/>
              </a:solidFill>
            </a:endParaRPr>
          </a:p>
          <a:p>
            <a:pPr lvl="1"/>
            <a:endParaRPr lang="en-CA" sz="32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4400" y="3524400"/>
            <a:ext cx="3372120" cy="260640"/>
            <a:chOff x="914400" y="3524400"/>
            <a:chExt cx="3372120" cy="26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/>
                <p14:cNvContentPartPr/>
                <p14:nvPr/>
              </p14:nvContentPartPr>
              <p14:xfrm>
                <a:off x="939960" y="3759120"/>
                <a:ext cx="3302280" cy="25920"/>
              </p14:xfrm>
            </p:contentPart>
          </mc:Choice>
          <mc:Fallback xmlns="">
            <p:pic>
              <p:nvPicPr>
                <p:cNvPr id="3" name="Ink 2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3760" y="3695760"/>
                  <a:ext cx="3334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/>
                <p14:cNvContentPartPr/>
                <p14:nvPr/>
              </p14:nvContentPartPr>
              <p14:xfrm>
                <a:off x="914400" y="3645000"/>
                <a:ext cx="3366000" cy="57240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8560" y="3581280"/>
                  <a:ext cx="33976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/>
                <p14:cNvContentPartPr/>
                <p14:nvPr/>
              </p14:nvContentPartPr>
              <p14:xfrm>
                <a:off x="946080" y="3524400"/>
                <a:ext cx="3340440" cy="44640"/>
              </p14:xfrm>
            </p:contentPart>
          </mc:Choice>
          <mc:Fallback xmlns="">
            <p:pic>
              <p:nvPicPr>
                <p:cNvPr id="6" name="Ink 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0240" y="3460680"/>
                  <a:ext cx="33721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/>
                <p14:cNvContentPartPr/>
                <p14:nvPr/>
              </p14:nvContentPartPr>
              <p14:xfrm>
                <a:off x="1371600" y="3549600"/>
                <a:ext cx="2730960" cy="8928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55760" y="3486240"/>
                  <a:ext cx="276264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226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5652"/>
            <a:ext cx="10515600" cy="1325563"/>
          </a:xfrm>
        </p:spPr>
        <p:txBody>
          <a:bodyPr/>
          <a:lstStyle/>
          <a:p>
            <a:r>
              <a:rPr lang="en-US" dirty="0" smtClean="0"/>
              <a:t>Raw reconstruction: </a:t>
            </a:r>
            <a:r>
              <a:rPr lang="en-US" dirty="0" smtClean="0">
                <a:solidFill>
                  <a:srgbClr val="0000FF"/>
                </a:solidFill>
              </a:rPr>
              <a:t>pros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81" y="1211030"/>
            <a:ext cx="2220709" cy="16618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37178" y="4913166"/>
            <a:ext cx="46004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FF0000"/>
                </a:solidFill>
              </a:rPr>
              <a:t>Requires us to know how to apply </a:t>
            </a:r>
            <a:r>
              <a:rPr lang="en-US" sz="2100" b="1" i="1" dirty="0" smtClean="0">
                <a:solidFill>
                  <a:srgbClr val="FF0000"/>
                </a:solidFill>
              </a:rPr>
              <a:t>forward</a:t>
            </a:r>
            <a:r>
              <a:rPr lang="en-US" sz="2100" b="1" dirty="0" smtClean="0">
                <a:solidFill>
                  <a:srgbClr val="FF0000"/>
                </a:solidFill>
              </a:rPr>
              <a:t> in-camera processing.</a:t>
            </a:r>
          </a:p>
          <a:p>
            <a:endParaRPr lang="en-US" sz="1000" b="1" dirty="0" smtClean="0">
              <a:solidFill>
                <a:srgbClr val="FF0000"/>
              </a:solidFill>
            </a:endParaRPr>
          </a:p>
          <a:p>
            <a:r>
              <a:rPr lang="en-US" sz="2100" b="1" dirty="0" smtClean="0">
                <a:solidFill>
                  <a:srgbClr val="FF0000"/>
                </a:solidFill>
              </a:rPr>
              <a:t>Camera manufacturer may not want to reveal this information.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82214" y="2849195"/>
            <a:ext cx="278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output:</a:t>
            </a:r>
            <a:r>
              <a:rPr lang="en-US" dirty="0" smtClean="0"/>
              <a:t> wrong </a:t>
            </a:r>
            <a:r>
              <a:rPr lang="en-US" dirty="0" smtClean="0"/>
              <a:t>WB (sRGB)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26490" y="1096569"/>
            <a:ext cx="8178086" cy="2256121"/>
            <a:chOff x="426490" y="1401369"/>
            <a:chExt cx="8178086" cy="22561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50" y="1598444"/>
              <a:ext cx="2225804" cy="1665644"/>
            </a:xfrm>
            <a:prstGeom prst="rect">
              <a:avLst/>
            </a:prstGeom>
          </p:spPr>
        </p:pic>
        <p:sp>
          <p:nvSpPr>
            <p:cNvPr id="5" name="Left Arrow 4"/>
            <p:cNvSpPr/>
            <p:nvPr/>
          </p:nvSpPr>
          <p:spPr>
            <a:xfrm>
              <a:off x="8152631" y="1605493"/>
              <a:ext cx="451945" cy="454616"/>
            </a:xfrm>
            <a:prstGeom prst="lef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Arrow 5"/>
            <p:cNvSpPr/>
            <p:nvPr/>
          </p:nvSpPr>
          <p:spPr>
            <a:xfrm>
              <a:off x="3074873" y="1583378"/>
              <a:ext cx="451945" cy="454616"/>
            </a:xfrm>
            <a:prstGeom prst="lef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7178" y="1401369"/>
              <a:ext cx="44771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 smtClean="0">
                  <a:solidFill>
                    <a:srgbClr val="0000FF"/>
                  </a:solidFill>
                </a:rPr>
                <a:t>Reverse the in-camera processing to get back raw-RGB.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490" y="3288158"/>
              <a:ext cx="2741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reconstructed raw-RGB</a:t>
              </a:r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526817" y="1853903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b="1" dirty="0" smtClean="0">
                <a:solidFill>
                  <a:srgbClr val="FF0000"/>
                </a:solidFill>
              </a:rPr>
              <a:t>Often requires </a:t>
            </a:r>
            <a:r>
              <a:rPr lang="en-US" sz="2100" b="1" dirty="0">
                <a:solidFill>
                  <a:srgbClr val="FF0000"/>
                </a:solidFill>
              </a:rPr>
              <a:t>calibration procedure.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r>
              <a:rPr lang="en-US" sz="2100" b="1" dirty="0" smtClean="0">
                <a:solidFill>
                  <a:srgbClr val="FF0000"/>
                </a:solidFill>
              </a:rPr>
              <a:t>May need </a:t>
            </a:r>
            <a:r>
              <a:rPr lang="en-US" sz="2100" b="1" dirty="0">
                <a:solidFill>
                  <a:srgbClr val="FF0000"/>
                </a:solidFill>
              </a:rPr>
              <a:t>to know </a:t>
            </a:r>
            <a:r>
              <a:rPr lang="en-US" sz="2100" b="1" dirty="0" smtClean="0">
                <a:solidFill>
                  <a:srgbClr val="FF0000"/>
                </a:solidFill>
              </a:rPr>
              <a:t>the settings 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used </a:t>
            </a:r>
            <a:r>
              <a:rPr lang="en-US" sz="2100" b="1" dirty="0">
                <a:solidFill>
                  <a:srgbClr val="FF0000"/>
                </a:solidFill>
              </a:rPr>
              <a:t>at capture </a:t>
            </a:r>
            <a:r>
              <a:rPr lang="en-US" sz="2100" b="1" dirty="0" smtClean="0">
                <a:solidFill>
                  <a:srgbClr val="FF0000"/>
                </a:solidFill>
              </a:rPr>
              <a:t>time to undo the 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processing.</a:t>
            </a:r>
            <a:endParaRPr lang="en-US" sz="21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82246" y="3465178"/>
            <a:ext cx="11064867" cy="2961783"/>
            <a:chOff x="482246" y="3761013"/>
            <a:chExt cx="11064867" cy="2961783"/>
          </a:xfrm>
        </p:grpSpPr>
        <p:sp>
          <p:nvSpPr>
            <p:cNvPr id="9" name="Left Arrow 8"/>
            <p:cNvSpPr/>
            <p:nvPr/>
          </p:nvSpPr>
          <p:spPr>
            <a:xfrm rot="10800000">
              <a:off x="3074872" y="4380389"/>
              <a:ext cx="451945" cy="454616"/>
            </a:xfrm>
            <a:prstGeom prst="lef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Arrow 9"/>
            <p:cNvSpPr/>
            <p:nvPr/>
          </p:nvSpPr>
          <p:spPr>
            <a:xfrm rot="10800000">
              <a:off x="8128213" y="4343613"/>
              <a:ext cx="451945" cy="454616"/>
            </a:xfrm>
            <a:prstGeom prst="lef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0881" y="4349957"/>
              <a:ext cx="2307138" cy="17265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703266" y="4343613"/>
              <a:ext cx="43449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 smtClean="0">
                  <a:solidFill>
                    <a:srgbClr val="0000FF"/>
                  </a:solidFill>
                </a:rPr>
                <a:t>Re-apply camera  processing pipeline in </a:t>
              </a:r>
              <a:r>
                <a:rPr lang="en-US" sz="2100" u="sng" dirty="0" smtClean="0">
                  <a:solidFill>
                    <a:srgbClr val="0000FF"/>
                  </a:solidFill>
                </a:rPr>
                <a:t>software</a:t>
              </a:r>
              <a:r>
                <a:rPr lang="en-US" sz="2100" dirty="0" smtClean="0">
                  <a:solidFill>
                    <a:srgbClr val="0000FF"/>
                  </a:solidFill>
                </a:rPr>
                <a:t> with "correct" settings.</a:t>
              </a:r>
              <a:endParaRPr lang="en-US" sz="2100" dirty="0">
                <a:solidFill>
                  <a:srgbClr val="0000FF"/>
                </a:solidFill>
              </a:endParaRPr>
            </a:p>
          </p:txBody>
        </p:sp>
        <p:sp>
          <p:nvSpPr>
            <p:cNvPr id="17" name="Left Arrow 16"/>
            <p:cNvSpPr/>
            <p:nvPr/>
          </p:nvSpPr>
          <p:spPr>
            <a:xfrm rot="16200000">
              <a:off x="1406780" y="3759678"/>
              <a:ext cx="451945" cy="454616"/>
            </a:xfrm>
            <a:prstGeom prst="lef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46" y="4410821"/>
              <a:ext cx="2225804" cy="166564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604576" y="6076465"/>
              <a:ext cx="29425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Reprocessed </a:t>
              </a:r>
              <a:r>
                <a:rPr lang="en-US" dirty="0" smtClean="0"/>
                <a:t>sRGB image </a:t>
              </a:r>
              <a:endParaRPr lang="en-US" dirty="0" smtClean="0"/>
            </a:p>
            <a:p>
              <a:r>
                <a:rPr lang="en-US" dirty="0" smtClean="0"/>
                <a:t>from reconstructed raw-RGB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38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7726"/>
            <a:ext cx="10515600" cy="1325563"/>
          </a:xfrm>
        </p:spPr>
        <p:txBody>
          <a:bodyPr/>
          <a:lstStyle/>
          <a:p>
            <a:r>
              <a:rPr lang="en-US" dirty="0" smtClean="0"/>
              <a:t>Our proposed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6159"/>
            <a:ext cx="10515600" cy="455870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Allow </a:t>
            </a:r>
            <a:r>
              <a:rPr lang="en-US" sz="3200" dirty="0" smtClean="0">
                <a:solidFill>
                  <a:srgbClr val="0000FF"/>
                </a:solidFill>
              </a:rPr>
              <a:t>accurate post-capture white-balance correction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Avoid </a:t>
            </a:r>
            <a:r>
              <a:rPr lang="en-US" sz="3200" dirty="0" smtClean="0">
                <a:solidFill>
                  <a:srgbClr val="0000FF"/>
                </a:solidFill>
              </a:rPr>
              <a:t>the need for calibration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Avoid </a:t>
            </a:r>
            <a:r>
              <a:rPr lang="en-US" sz="3200" dirty="0" smtClean="0">
                <a:solidFill>
                  <a:srgbClr val="0000FF"/>
                </a:solidFill>
              </a:rPr>
              <a:t>the need to know the in-camera rendering process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00FF"/>
                </a:solidFill>
              </a:rPr>
              <a:t>S</a:t>
            </a:r>
            <a:r>
              <a:rPr lang="en-US" sz="3200" dirty="0" smtClean="0">
                <a:solidFill>
                  <a:srgbClr val="0000FF"/>
                </a:solidFill>
              </a:rPr>
              <a:t>mall </a:t>
            </a:r>
            <a:r>
              <a:rPr lang="en-US" sz="3200" dirty="0" smtClean="0">
                <a:solidFill>
                  <a:srgbClr val="0000FF"/>
                </a:solidFill>
              </a:rPr>
              <a:t>memory and computational overhead 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sz="32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078403" y="4611296"/>
            <a:ext cx="4661652" cy="18000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6548" y="564062"/>
            <a:ext cx="11642693" cy="2229569"/>
            <a:chOff x="286548" y="564062"/>
            <a:chExt cx="11642693" cy="2229569"/>
          </a:xfrm>
        </p:grpSpPr>
        <p:sp>
          <p:nvSpPr>
            <p:cNvPr id="15" name="Rectangle 14"/>
            <p:cNvSpPr/>
            <p:nvPr/>
          </p:nvSpPr>
          <p:spPr>
            <a:xfrm>
              <a:off x="315310" y="881109"/>
              <a:ext cx="11613931" cy="19125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6548" y="564062"/>
              <a:ext cx="3077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Standard imaging procedure</a:t>
              </a:r>
              <a:endParaRPr lang="en-US" sz="2000" dirty="0"/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A3F61CE-348B-4029-BBA5-B66A6A2C377A}"/>
              </a:ext>
            </a:extLst>
          </p:cNvPr>
          <p:cNvSpPr/>
          <p:nvPr/>
        </p:nvSpPr>
        <p:spPr>
          <a:xfrm>
            <a:off x="5342255" y="1261174"/>
            <a:ext cx="1369952" cy="37334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00"/>
          </a:p>
        </p:txBody>
      </p:sp>
      <p:sp>
        <p:nvSpPr>
          <p:cNvPr id="223" name="Title 1"/>
          <p:cNvSpPr>
            <a:spLocks noGrp="1"/>
          </p:cNvSpPr>
          <p:nvPr>
            <p:ph type="title"/>
          </p:nvPr>
        </p:nvSpPr>
        <p:spPr>
          <a:xfrm>
            <a:off x="0" y="-49457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Proposed framework</a:t>
            </a:r>
            <a:endParaRPr lang="en-US" dirty="0">
              <a:latin typeface="+mn-lt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07FF445-C327-46F6-81D3-2C830CE62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0" y="1026599"/>
            <a:ext cx="2063017" cy="1323979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/>
              <p:nvPr/>
            </p:nvSpPr>
            <p:spPr>
              <a:xfrm>
                <a:off x="1163503" y="2405544"/>
                <a:ext cx="1570115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cs typeface="Arial" panose="020B0604020202020204" pitchFamily="34" charset="0"/>
                  </a:rPr>
                  <a:t>raw-RGB 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503" y="2405544"/>
                <a:ext cx="1570115" cy="369332"/>
              </a:xfrm>
              <a:prstGeom prst="rect">
                <a:avLst/>
              </a:prstGeom>
              <a:blipFill>
                <a:blip r:embed="rId4"/>
                <a:stretch>
                  <a:fillRect l="-3502" t="-10000" b="-2666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>
            <a:extLst>
              <a:ext uri="{FF2B5EF4-FFF2-40B4-BE49-F238E27FC236}">
                <a16:creationId xmlns:a16="http://schemas.microsoft.com/office/drawing/2014/main" id="{1C9C4866-D29B-4810-AFED-F63A7FEB8620}"/>
              </a:ext>
            </a:extLst>
          </p:cNvPr>
          <p:cNvSpPr/>
          <p:nvPr/>
        </p:nvSpPr>
        <p:spPr>
          <a:xfrm>
            <a:off x="5536581" y="1299906"/>
            <a:ext cx="1020408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White balance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49D4018-C6E3-4883-BB4D-DAC987BC1B5A}"/>
              </a:ext>
            </a:extLst>
          </p:cNvPr>
          <p:cNvSpPr/>
          <p:nvPr/>
        </p:nvSpPr>
        <p:spPr>
          <a:xfrm>
            <a:off x="5536581" y="1772962"/>
            <a:ext cx="1020408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 err="1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Demosaicing</a:t>
            </a:r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EA00F5A-3374-4E46-BD94-67F2C35A37DF}"/>
              </a:ext>
            </a:extLst>
          </p:cNvPr>
          <p:cNvSpPr/>
          <p:nvPr/>
        </p:nvSpPr>
        <p:spPr>
          <a:xfrm>
            <a:off x="5536581" y="2246017"/>
            <a:ext cx="1020408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Noise reduction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45CE905-B128-4E22-9BA1-BA0B6E6050F8}"/>
              </a:ext>
            </a:extLst>
          </p:cNvPr>
          <p:cNvSpPr/>
          <p:nvPr/>
        </p:nvSpPr>
        <p:spPr>
          <a:xfrm>
            <a:off x="5539276" y="2719073"/>
            <a:ext cx="1020408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Color space mapping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3A6E028-BF44-4443-A467-EF7DDC7D5759}"/>
              </a:ext>
            </a:extLst>
          </p:cNvPr>
          <p:cNvSpPr/>
          <p:nvPr/>
        </p:nvSpPr>
        <p:spPr>
          <a:xfrm>
            <a:off x="5536581" y="3192129"/>
            <a:ext cx="1020408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Tone mapping/gamma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AC3AB5A-EB6C-4E69-82EA-2D4AF7EB3B39}"/>
              </a:ext>
            </a:extLst>
          </p:cNvPr>
          <p:cNvSpPr/>
          <p:nvPr/>
        </p:nvSpPr>
        <p:spPr>
          <a:xfrm>
            <a:off x="5533885" y="3665185"/>
            <a:ext cx="1020408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 smtClean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Color </a:t>
            </a:r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rendering (</a:t>
            </a:r>
            <a:r>
              <a:rPr lang="en-CA" sz="900" dirty="0" err="1" smtClean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Yuv</a:t>
            </a:r>
            <a:r>
              <a:rPr lang="en-CA" sz="900" dirty="0" smtClean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processing)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957E9E1-C6B3-4299-8CC5-E00403B7C495}"/>
              </a:ext>
            </a:extLst>
          </p:cNvPr>
          <p:cNvSpPr/>
          <p:nvPr/>
        </p:nvSpPr>
        <p:spPr>
          <a:xfrm>
            <a:off x="5463414" y="4138241"/>
            <a:ext cx="1158221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Additional processing 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AA99A90-26E6-4224-8B28-A789DB5C3532}"/>
              </a:ext>
            </a:extLst>
          </p:cNvPr>
          <p:cNvSpPr/>
          <p:nvPr/>
        </p:nvSpPr>
        <p:spPr>
          <a:xfrm>
            <a:off x="5460718" y="4611296"/>
            <a:ext cx="1158221" cy="327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00" dirty="0" smtClean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sRGB/</a:t>
            </a:r>
            <a:r>
              <a:rPr lang="en-CA" sz="900" dirty="0" err="1" smtClean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Yuv</a:t>
            </a:r>
            <a:r>
              <a:rPr lang="en-CA" sz="900" dirty="0" smtClean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rPr>
              <a:t> output</a:t>
            </a:r>
            <a:endParaRPr lang="en-CA" sz="900" dirty="0">
              <a:ln w="19050">
                <a:noFill/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5" name="Arrow: Right 10">
            <a:extLst>
              <a:ext uri="{FF2B5EF4-FFF2-40B4-BE49-F238E27FC236}">
                <a16:creationId xmlns:a16="http://schemas.microsoft.com/office/drawing/2014/main" id="{9AD25AA6-D173-4CEB-993A-3D39FFC5E5B6}"/>
              </a:ext>
            </a:extLst>
          </p:cNvPr>
          <p:cNvSpPr/>
          <p:nvPr/>
        </p:nvSpPr>
        <p:spPr>
          <a:xfrm rot="5400000">
            <a:off x="6001795" y="1626930"/>
            <a:ext cx="93306" cy="1056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300"/>
          </a:p>
        </p:txBody>
      </p:sp>
      <p:sp>
        <p:nvSpPr>
          <p:cNvPr id="106" name="Arrow: Right 104">
            <a:extLst>
              <a:ext uri="{FF2B5EF4-FFF2-40B4-BE49-F238E27FC236}">
                <a16:creationId xmlns:a16="http://schemas.microsoft.com/office/drawing/2014/main" id="{DD1297E3-E5B3-426E-B750-5BE3C7CDCBE7}"/>
              </a:ext>
            </a:extLst>
          </p:cNvPr>
          <p:cNvSpPr/>
          <p:nvPr/>
        </p:nvSpPr>
        <p:spPr>
          <a:xfrm rot="5400000">
            <a:off x="6001795" y="2099850"/>
            <a:ext cx="93306" cy="1056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00"/>
          </a:p>
        </p:txBody>
      </p:sp>
      <p:sp>
        <p:nvSpPr>
          <p:cNvPr id="107" name="Arrow: Right 105">
            <a:extLst>
              <a:ext uri="{FF2B5EF4-FFF2-40B4-BE49-F238E27FC236}">
                <a16:creationId xmlns:a16="http://schemas.microsoft.com/office/drawing/2014/main" id="{0F129661-50C4-4D29-A475-67DCA967A353}"/>
              </a:ext>
            </a:extLst>
          </p:cNvPr>
          <p:cNvSpPr/>
          <p:nvPr/>
        </p:nvSpPr>
        <p:spPr>
          <a:xfrm rot="5400000">
            <a:off x="6001795" y="2573101"/>
            <a:ext cx="93306" cy="1056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300"/>
          </a:p>
        </p:txBody>
      </p:sp>
      <p:sp>
        <p:nvSpPr>
          <p:cNvPr id="108" name="Arrow: Right 106">
            <a:extLst>
              <a:ext uri="{FF2B5EF4-FFF2-40B4-BE49-F238E27FC236}">
                <a16:creationId xmlns:a16="http://schemas.microsoft.com/office/drawing/2014/main" id="{5FF99C6D-2637-4660-BA7B-7DCE00B637CE}"/>
              </a:ext>
            </a:extLst>
          </p:cNvPr>
          <p:cNvSpPr/>
          <p:nvPr/>
        </p:nvSpPr>
        <p:spPr>
          <a:xfrm rot="5400000">
            <a:off x="6001795" y="3042095"/>
            <a:ext cx="93306" cy="1056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300"/>
          </a:p>
        </p:txBody>
      </p:sp>
      <p:sp>
        <p:nvSpPr>
          <p:cNvPr id="109" name="Arrow: Right 107">
            <a:extLst>
              <a:ext uri="{FF2B5EF4-FFF2-40B4-BE49-F238E27FC236}">
                <a16:creationId xmlns:a16="http://schemas.microsoft.com/office/drawing/2014/main" id="{494614C5-356E-4790-8AFF-80B3442F0D33}"/>
              </a:ext>
            </a:extLst>
          </p:cNvPr>
          <p:cNvSpPr/>
          <p:nvPr/>
        </p:nvSpPr>
        <p:spPr>
          <a:xfrm rot="5400000">
            <a:off x="6001795" y="3516671"/>
            <a:ext cx="93306" cy="1056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300"/>
          </a:p>
        </p:txBody>
      </p:sp>
      <p:sp>
        <p:nvSpPr>
          <p:cNvPr id="110" name="Arrow: Right 108">
            <a:extLst>
              <a:ext uri="{FF2B5EF4-FFF2-40B4-BE49-F238E27FC236}">
                <a16:creationId xmlns:a16="http://schemas.microsoft.com/office/drawing/2014/main" id="{C7D38028-348B-4D2D-B9DD-4BA40CC54079}"/>
              </a:ext>
            </a:extLst>
          </p:cNvPr>
          <p:cNvSpPr/>
          <p:nvPr/>
        </p:nvSpPr>
        <p:spPr>
          <a:xfrm rot="5400000">
            <a:off x="6001795" y="3995564"/>
            <a:ext cx="93306" cy="1056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300"/>
          </a:p>
        </p:txBody>
      </p:sp>
      <p:sp>
        <p:nvSpPr>
          <p:cNvPr id="111" name="Arrow: Right 109">
            <a:extLst>
              <a:ext uri="{FF2B5EF4-FFF2-40B4-BE49-F238E27FC236}">
                <a16:creationId xmlns:a16="http://schemas.microsoft.com/office/drawing/2014/main" id="{7742E204-73EB-4F41-9A98-3073497E835F}"/>
              </a:ext>
            </a:extLst>
          </p:cNvPr>
          <p:cNvSpPr/>
          <p:nvPr/>
        </p:nvSpPr>
        <p:spPr>
          <a:xfrm rot="5400000">
            <a:off x="6001795" y="4470142"/>
            <a:ext cx="93306" cy="105629"/>
          </a:xfrm>
          <a:prstGeom prst="rightArrow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300"/>
          </a:p>
        </p:txBody>
      </p:sp>
      <p:grpSp>
        <p:nvGrpSpPr>
          <p:cNvPr id="4" name="Group 3"/>
          <p:cNvGrpSpPr/>
          <p:nvPr/>
        </p:nvGrpSpPr>
        <p:grpSpPr>
          <a:xfrm>
            <a:off x="2886593" y="1015316"/>
            <a:ext cx="2142162" cy="1296666"/>
            <a:chOff x="2886593" y="1015316"/>
            <a:chExt cx="2142162" cy="12966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01A6598-706F-4012-B843-BFE76FE06E71}"/>
                    </a:ext>
                  </a:extLst>
                </p:cNvPr>
                <p:cNvSpPr/>
                <p:nvPr/>
              </p:nvSpPr>
              <p:spPr>
                <a:xfrm>
                  <a:off x="2992882" y="2004205"/>
                  <a:ext cx="524800" cy="30777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=2500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01A6598-706F-4012-B843-BFE76FE06E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2882" y="2004205"/>
                  <a:ext cx="524800" cy="307777"/>
                </a:xfrm>
                <a:prstGeom prst="rect">
                  <a:avLst/>
                </a:prstGeom>
                <a:blipFill>
                  <a:blip r:embed="rId5"/>
                  <a:stretch>
                    <a:fillRect r="-8953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8D46062-EBFE-4E53-88BE-10326C587B98}"/>
                </a:ext>
              </a:extLst>
            </p:cNvPr>
            <p:cNvSpPr txBox="1"/>
            <p:nvPr/>
          </p:nvSpPr>
          <p:spPr>
            <a:xfrm>
              <a:off x="2886593" y="1015316"/>
              <a:ext cx="1595100" cy="95410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1400" dirty="0">
                  <a:cs typeface="Arial" panose="020B0604020202020204" pitchFamily="34" charset="0"/>
                </a:rPr>
                <a:t>Full-size </a:t>
              </a:r>
              <a:r>
                <a:rPr lang="en-CA" sz="1400" dirty="0" smtClean="0">
                  <a:cs typeface="Arial" panose="020B0604020202020204" pitchFamily="34" charset="0"/>
                </a:rPr>
                <a:t>image’s </a:t>
              </a:r>
              <a:r>
                <a:rPr lang="en-CA" sz="1400" dirty="0">
                  <a:cs typeface="Arial" panose="020B0604020202020204" pitchFamily="34" charset="0"/>
                </a:rPr>
                <a:t>passed to </a:t>
              </a:r>
              <a:r>
                <a:rPr lang="en-CA" sz="1400" dirty="0" smtClean="0">
                  <a:cs typeface="Arial" panose="020B0604020202020204" pitchFamily="34" charset="0"/>
                </a:rPr>
                <a:t/>
              </a:r>
              <a:br>
                <a:rPr lang="en-CA" sz="1400" dirty="0" smtClean="0">
                  <a:cs typeface="Arial" panose="020B0604020202020204" pitchFamily="34" charset="0"/>
                </a:rPr>
              </a:br>
              <a:r>
                <a:rPr lang="en-CA" sz="1400" dirty="0" smtClean="0">
                  <a:cs typeface="Arial" panose="020B0604020202020204" pitchFamily="34" charset="0"/>
                </a:rPr>
                <a:t>pipeline </a:t>
              </a:r>
              <a:r>
                <a:rPr lang="en-CA" sz="1400" dirty="0">
                  <a:cs typeface="Arial" panose="020B0604020202020204" pitchFamily="34" charset="0"/>
                </a:rPr>
                <a:t>with</a:t>
              </a:r>
              <a:br>
                <a:rPr lang="en-CA" sz="1400" dirty="0">
                  <a:cs typeface="Arial" panose="020B0604020202020204" pitchFamily="34" charset="0"/>
                </a:rPr>
              </a:br>
              <a:r>
                <a:rPr lang="en-CA" sz="1400" dirty="0">
                  <a:cs typeface="Arial" panose="020B0604020202020204" pitchFamily="34" charset="0"/>
                </a:rPr>
                <a:t>fixed WB setting.</a:t>
              </a:r>
              <a:endParaRPr lang="en-CA" sz="1400" b="1" dirty="0"/>
            </a:p>
          </p:txBody>
        </p:sp>
        <p:sp>
          <p:nvSpPr>
            <p:cNvPr id="134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>
              <a:off x="4597413" y="1512934"/>
              <a:ext cx="431342" cy="404416"/>
            </a:xfrm>
            <a:prstGeom prst="rightArrow">
              <a:avLst/>
            </a:prstGeom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D8D46062-EBFE-4E53-88BE-10326C587B98}"/>
              </a:ext>
            </a:extLst>
          </p:cNvPr>
          <p:cNvSpPr txBox="1"/>
          <p:nvPr/>
        </p:nvSpPr>
        <p:spPr>
          <a:xfrm>
            <a:off x="5296884" y="955315"/>
            <a:ext cx="159510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CA" sz="1400" b="1" dirty="0">
                <a:cs typeface="Arial" panose="020B0604020202020204" pitchFamily="34" charset="0"/>
              </a:rPr>
              <a:t>Camera pipeline</a:t>
            </a:r>
            <a:endParaRPr lang="en-CA" sz="1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078403" y="1037080"/>
            <a:ext cx="2926854" cy="1721154"/>
            <a:chOff x="7078403" y="1037080"/>
            <a:chExt cx="2926854" cy="1721154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FA19A44-ABC3-410E-B7D8-191CE4586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173" y="1037080"/>
              <a:ext cx="2055855" cy="136996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D8D46062-EBFE-4E53-88BE-10326C587B98}"/>
                    </a:ext>
                  </a:extLst>
                </p:cNvPr>
                <p:cNvSpPr txBox="1"/>
                <p:nvPr/>
              </p:nvSpPr>
              <p:spPr>
                <a:xfrm>
                  <a:off x="8088825" y="2388902"/>
                  <a:ext cx="1916432" cy="36933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>
                      <a:cs typeface="Arial" panose="020B0604020202020204" pitchFamily="34" charset="0"/>
                    </a:rPr>
                    <a:t>sRGB Image </a:t>
                  </a:r>
                  <a14:m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𝐎</m:t>
                      </m:r>
                    </m:oMath>
                  </a14:m>
                  <a:endParaRPr lang="en-CA" b="1" dirty="0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D8D46062-EBFE-4E53-88BE-10326C587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8825" y="2388902"/>
                  <a:ext cx="191643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866" t="-10000" b="-26667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>
              <a:off x="7078403" y="1441555"/>
              <a:ext cx="431342" cy="404416"/>
            </a:xfrm>
            <a:prstGeom prst="rightArrow">
              <a:avLst/>
            </a:prstGeom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40026" y="3061152"/>
            <a:ext cx="3684795" cy="1778894"/>
            <a:chOff x="1340026" y="3061152"/>
            <a:chExt cx="3684795" cy="17788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8B68F15F-083C-4EEE-AB76-01CA5A212D1F}"/>
                    </a:ext>
                  </a:extLst>
                </p:cNvPr>
                <p:cNvSpPr/>
                <p:nvPr/>
              </p:nvSpPr>
              <p:spPr>
                <a:xfrm>
                  <a:off x="3157064" y="3265517"/>
                  <a:ext cx="524800" cy="30777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40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8B68F15F-083C-4EEE-AB76-01CA5A212D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7064" y="3265517"/>
                  <a:ext cx="524800" cy="307777"/>
                </a:xfrm>
                <a:prstGeom prst="rect">
                  <a:avLst/>
                </a:prstGeom>
                <a:blipFill>
                  <a:blip r:embed="rId8"/>
                  <a:stretch>
                    <a:fillRect r="-8953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Right Brace 121"/>
            <p:cNvSpPr/>
            <p:nvPr/>
          </p:nvSpPr>
          <p:spPr>
            <a:xfrm>
              <a:off x="4177812" y="3111309"/>
              <a:ext cx="147897" cy="994837"/>
            </a:xfrm>
            <a:prstGeom prst="rightBrace">
              <a:avLst>
                <a:gd name="adj1" fmla="val 39872"/>
                <a:gd name="adj2" fmla="val 44496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12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340026" y="4255271"/>
              <a:ext cx="3521851" cy="58477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cs typeface="Arial" panose="020B0604020202020204" pitchFamily="34" charset="0"/>
                </a:rPr>
                <a:t>Tiny images </a:t>
              </a:r>
              <a:r>
                <a:rPr lang="en-US" sz="1600" b="1" dirty="0">
                  <a:cs typeface="Times New Roman" panose="02020603050405020304" pitchFamily="18" charset="0"/>
                </a:rPr>
                <a:t>X </a:t>
              </a:r>
              <a:r>
                <a:rPr lang="en-US" sz="1600" dirty="0">
                  <a:cs typeface="Arial" panose="020B0604020202020204" pitchFamily="34" charset="0"/>
                </a:rPr>
                <a:t>rendered through </a:t>
              </a:r>
              <a:br>
                <a:rPr lang="en-US" sz="1600" dirty="0">
                  <a:cs typeface="Arial" panose="020B0604020202020204" pitchFamily="34" charset="0"/>
                </a:rPr>
              </a:br>
              <a:r>
                <a:rPr lang="en-US" sz="1600" dirty="0">
                  <a:cs typeface="Arial" panose="020B0604020202020204" pitchFamily="34" charset="0"/>
                </a:rPr>
                <a:t>pipeline with 5 fixed color temperatures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71027958-501D-4EEC-B922-969A91D56290}"/>
                    </a:ext>
                  </a:extLst>
                </p:cNvPr>
                <p:cNvSpPr/>
                <p:nvPr/>
              </p:nvSpPr>
              <p:spPr>
                <a:xfrm>
                  <a:off x="3169485" y="3061152"/>
                  <a:ext cx="524800" cy="30777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71027958-501D-4EEC-B922-969A91D562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9485" y="3061152"/>
                  <a:ext cx="524800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8953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6966634-7D49-4AD0-8471-E04074436590}"/>
                    </a:ext>
                  </a:extLst>
                </p:cNvPr>
                <p:cNvSpPr/>
                <p:nvPr/>
              </p:nvSpPr>
              <p:spPr>
                <a:xfrm>
                  <a:off x="3162423" y="3678416"/>
                  <a:ext cx="524800" cy="30777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70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6966634-7D49-4AD0-8471-E040744365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2423" y="3678416"/>
                  <a:ext cx="524800" cy="307777"/>
                </a:xfrm>
                <a:prstGeom prst="rect">
                  <a:avLst/>
                </a:prstGeom>
                <a:blipFill>
                  <a:blip r:embed="rId10"/>
                  <a:stretch>
                    <a:fillRect r="-8953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15550913-A351-4F25-A36C-6642FE508B19}"/>
                    </a:ext>
                  </a:extLst>
                </p:cNvPr>
                <p:cNvSpPr/>
                <p:nvPr/>
              </p:nvSpPr>
              <p:spPr>
                <a:xfrm>
                  <a:off x="3157064" y="3890687"/>
                  <a:ext cx="524800" cy="30777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80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15550913-A351-4F25-A36C-6642FE508B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7064" y="3890687"/>
                  <a:ext cx="524800" cy="307777"/>
                </a:xfrm>
                <a:prstGeom prst="rect">
                  <a:avLst/>
                </a:prstGeom>
                <a:blipFill>
                  <a:blip r:embed="rId11"/>
                  <a:stretch>
                    <a:fillRect r="-8953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B68F15F-083C-4EEE-AB76-01CA5A212D1F}"/>
                    </a:ext>
                  </a:extLst>
                </p:cNvPr>
                <p:cNvSpPr/>
                <p:nvPr/>
              </p:nvSpPr>
              <p:spPr>
                <a:xfrm>
                  <a:off x="3154876" y="3472450"/>
                  <a:ext cx="524800" cy="30777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=5500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B68F15F-083C-4EEE-AB76-01CA5A212D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76" y="3472450"/>
                  <a:ext cx="524800" cy="307777"/>
                </a:xfrm>
                <a:prstGeom prst="rect">
                  <a:avLst/>
                </a:prstGeom>
                <a:blipFill>
                  <a:blip r:embed="rId12"/>
                  <a:stretch>
                    <a:fillRect r="-8953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>
              <a:off x="4593479" y="3355904"/>
              <a:ext cx="431342" cy="404416"/>
            </a:xfrm>
            <a:prstGeom prst="rightArrow">
              <a:avLst/>
            </a:prstGeom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98576" y="3356167"/>
            <a:ext cx="3286212" cy="1174747"/>
            <a:chOff x="7098576" y="3356167"/>
            <a:chExt cx="3286212" cy="1174747"/>
          </a:xfrm>
        </p:grpSpPr>
        <p:grpSp>
          <p:nvGrpSpPr>
            <p:cNvPr id="112" name="Group 111"/>
            <p:cNvGrpSpPr/>
            <p:nvPr/>
          </p:nvGrpSpPr>
          <p:grpSpPr>
            <a:xfrm>
              <a:off x="7914063" y="3356167"/>
              <a:ext cx="2470725" cy="689701"/>
              <a:chOff x="28542736" y="4476417"/>
              <a:chExt cx="8282429" cy="3013965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AF95E68D-178D-40A2-8D7D-AE3E4BAD0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2736" y="4661080"/>
                <a:ext cx="2031191" cy="1685593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1BB4DF6A-1976-43E1-84EE-B6CFE1A5F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34436" y="4657419"/>
                <a:ext cx="2031189" cy="1689253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B27AAFE1-BA2F-49B3-B180-9414E1BCB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93977" y="4700395"/>
                <a:ext cx="2031188" cy="1685594"/>
              </a:xfrm>
              <a:prstGeom prst="rect">
                <a:avLst/>
              </a:prstGeom>
              <a:ln w="127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9C299417-EE13-4F04-9F16-D6EE6DCE5952}"/>
                      </a:ext>
                    </a:extLst>
                  </p:cNvPr>
                  <p:cNvSpPr/>
                  <p:nvPr/>
                </p:nvSpPr>
                <p:spPr>
                  <a:xfrm>
                    <a:off x="28750537" y="6131827"/>
                    <a:ext cx="1436171" cy="1344973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𝐘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2500</m:t>
                              </m:r>
                              <m:r>
                                <m:rPr>
                                  <m:sty m:val="p"/>
                                </m:rPr>
                                <a:rPr lang="en-CA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CA" sz="1400" dirty="0"/>
                  </a:p>
                </p:txBody>
              </p:sp>
            </mc:Choice>
            <mc:Fallback xmlns=""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9C299417-EE13-4F04-9F16-D6EE6DCE595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50537" y="6131827"/>
                    <a:ext cx="1436171" cy="1344973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43662"/>
                    </a:stretch>
                  </a:blipFill>
                  <a:ln w="127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5547A25D-7639-4217-AAF3-54CE48606450}"/>
                      </a:ext>
                    </a:extLst>
                  </p:cNvPr>
                  <p:cNvSpPr/>
                  <p:nvPr/>
                </p:nvSpPr>
                <p:spPr>
                  <a:xfrm>
                    <a:off x="31511136" y="6131827"/>
                    <a:ext cx="1436171" cy="1344973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𝐘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4000</m:t>
                              </m:r>
                              <m:r>
                                <m:rPr>
                                  <m:sty m:val="p"/>
                                </m:rPr>
                                <a:rPr lang="en-CA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oMath>
                      </m:oMathPara>
                    </a14:m>
                    <a:endParaRPr lang="en-CA" sz="1400" dirty="0"/>
                  </a:p>
                </p:txBody>
              </p:sp>
            </mc:Choice>
            <mc:Fallback xmlns="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5547A25D-7639-4217-AAF3-54CE486064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11136" y="6131827"/>
                    <a:ext cx="1436171" cy="1344973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43662"/>
                    </a:stretch>
                  </a:blipFill>
                  <a:ln w="127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17C3017-2700-4000-A079-485C693E862A}"/>
                      </a:ext>
                    </a:extLst>
                  </p:cNvPr>
                  <p:cNvSpPr/>
                  <p:nvPr/>
                </p:nvSpPr>
                <p:spPr>
                  <a:xfrm>
                    <a:off x="34670233" y="6145409"/>
                    <a:ext cx="1436171" cy="1344973"/>
                  </a:xfrm>
                  <a:prstGeom prst="rect">
                    <a:avLst/>
                  </a:prstGeom>
                  <a:ln w="1270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𝐘</m:t>
                              </m:r>
                            </m:e>
                            <m:sub>
                              <m: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8500</m:t>
                              </m:r>
                              <m:r>
                                <m:rPr>
                                  <m:sty m:val="p"/>
                                </m:rPr>
                                <a:rPr lang="en-CA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oMath>
                      </m:oMathPara>
                    </a14:m>
                    <a:endParaRPr lang="en-CA" sz="1400" dirty="0"/>
                  </a:p>
                </p:txBody>
              </p:sp>
            </mc:Choice>
            <mc:Fallback xmlns="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317C3017-2700-4000-A079-485C693E862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670233" y="6145409"/>
                    <a:ext cx="1436171" cy="1344973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44286"/>
                    </a:stretch>
                  </a:blipFill>
                  <a:ln w="127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76C952D-DF94-484E-9DFE-DFAF06CB6D1C}"/>
                  </a:ext>
                </a:extLst>
              </p:cNvPr>
              <p:cNvSpPr txBox="1"/>
              <p:nvPr/>
            </p:nvSpPr>
            <p:spPr>
              <a:xfrm>
                <a:off x="32976169" y="4476417"/>
                <a:ext cx="2043075" cy="174846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000" dirty="0">
                    <a:cs typeface="Arial" panose="020B0604020202020204" pitchFamily="34" charset="0"/>
                  </a:rPr>
                  <a:t>..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AD7DDF72-A9F1-49AB-B2C1-8F1A7568F954}"/>
                    </a:ext>
                  </a:extLst>
                </p:cNvPr>
                <p:cNvSpPr txBox="1"/>
                <p:nvPr/>
              </p:nvSpPr>
              <p:spPr>
                <a:xfrm>
                  <a:off x="8383080" y="3976916"/>
                  <a:ext cx="1995538" cy="55399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1400" dirty="0">
                      <a:cs typeface="Arial" panose="020B0604020202020204" pitchFamily="34" charset="0"/>
                    </a:rPr>
                    <a:t>Tiny sRGB images </a:t>
                  </a:r>
                  <a14:m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𝒀</m:t>
                      </m:r>
                      <m:r>
                        <m:rPr>
                          <m:sty m:val="p"/>
                        </m:rPr>
                        <a:rPr lang="en-CA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</m:oMath>
                  </a14:m>
                  <a:endParaRPr lang="en-CA" sz="1600" dirty="0">
                    <a:cs typeface="Times New Roman" panose="02020603050405020304" pitchFamily="18" charset="0"/>
                  </a:endParaRPr>
                </a:p>
                <a:p>
                  <a:endParaRPr lang="en-CA" sz="1400" dirty="0"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AD7DDF72-A9F1-49AB-B2C1-8F1A7568F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3080" y="3976916"/>
                  <a:ext cx="1995538" cy="553998"/>
                </a:xfrm>
                <a:prstGeom prst="rect">
                  <a:avLst/>
                </a:prstGeom>
                <a:blipFill>
                  <a:blip r:embed="rId19"/>
                  <a:stretch>
                    <a:fillRect l="-91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>
              <a:off x="7098576" y="3368929"/>
              <a:ext cx="431342" cy="404416"/>
            </a:xfrm>
            <a:prstGeom prst="rightArrow">
              <a:avLst/>
            </a:prstGeom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932887" y="1429347"/>
            <a:ext cx="1509332" cy="832887"/>
            <a:chOff x="9932887" y="1429347"/>
            <a:chExt cx="1509332" cy="832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E4C9839-84F0-4E61-95FD-19A8F2DC307F}"/>
                    </a:ext>
                  </a:extLst>
                </p:cNvPr>
                <p:cNvSpPr/>
                <p:nvPr/>
              </p:nvSpPr>
              <p:spPr>
                <a:xfrm>
                  <a:off x="10867895" y="1860645"/>
                  <a:ext cx="574324" cy="369332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𝐎</m:t>
                      </m:r>
                    </m:oMath>
                  </a14:m>
                  <a:r>
                    <a:rPr lang="en-CA" baseline="-25000" dirty="0" smtClean="0">
                      <a:ea typeface="Cambria Math" panose="02040503050406030204" pitchFamily="18" charset="0"/>
                      <a:cs typeface="Arial" panose="020B0604020202020204" pitchFamily="34" charset="0"/>
                    </a:rPr>
                    <a:t>tiny</a:t>
                  </a:r>
                  <a:endParaRPr lang="en-CA" dirty="0"/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CE4C9839-84F0-4E61-95FD-19A8F2DC30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67895" y="1860645"/>
                  <a:ext cx="574324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9672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1C51B8D-4A22-4785-BC0F-E46A06993833}"/>
                </a:ext>
              </a:extLst>
            </p:cNvPr>
            <p:cNvSpPr txBox="1"/>
            <p:nvPr/>
          </p:nvSpPr>
          <p:spPr>
            <a:xfrm>
              <a:off x="9932887" y="1921793"/>
              <a:ext cx="1018139" cy="34044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4000">
                  <a:ln w="190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CA" sz="1400" dirty="0" smtClean="0">
                  <a:solidFill>
                    <a:schemeClr val="tx1"/>
                  </a:solidFill>
                  <a:latin typeface="+mn-lt"/>
                </a:rPr>
                <a:t>Sub-sample</a:t>
              </a:r>
              <a:endParaRPr lang="en-CA" sz="1400" b="1" dirty="0"/>
            </a:p>
            <a:p>
              <a:r>
                <a:rPr lang="en-CA" sz="1400" dirty="0" smtClean="0">
                  <a:solidFill>
                    <a:schemeClr val="tx1"/>
                  </a:solidFill>
                  <a:latin typeface="+mn-lt"/>
                </a:rPr>
                <a:t> </a:t>
              </a:r>
              <a:endParaRPr lang="en-CA" sz="14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>
              <a:off x="10138442" y="1429347"/>
              <a:ext cx="431342" cy="404416"/>
            </a:xfrm>
            <a:prstGeom prst="rightArrow">
              <a:avLst/>
            </a:prstGeom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4359859-34CD-4E9B-B726-A2F33B2E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364" y="1450660"/>
              <a:ext cx="616278" cy="361789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872075" y="2790106"/>
            <a:ext cx="2038672" cy="1375141"/>
            <a:chOff x="872075" y="2790106"/>
            <a:chExt cx="2038672" cy="1375141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8D03448-B099-467F-913A-98E69B6C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051" y="3259469"/>
              <a:ext cx="561696" cy="451523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33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 rot="3504397">
              <a:off x="2254123" y="2819242"/>
              <a:ext cx="286304" cy="228032"/>
            </a:xfrm>
            <a:prstGeom prst="rightArrow">
              <a:avLst/>
            </a:prstGeom>
            <a:ln w="127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119468" y="2793631"/>
              <a:ext cx="1247349" cy="459356"/>
              <a:chOff x="521086" y="2758575"/>
              <a:chExt cx="1247349" cy="459356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1C51B8D-4A22-4785-BC0F-E46A06993833}"/>
                  </a:ext>
                </a:extLst>
              </p:cNvPr>
              <p:cNvSpPr txBox="1"/>
              <p:nvPr/>
            </p:nvSpPr>
            <p:spPr>
              <a:xfrm>
                <a:off x="521086" y="2877490"/>
                <a:ext cx="1018139" cy="340441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4000">
                    <a:ln w="19050">
                      <a:noFill/>
                    </a:ln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CA" sz="1400" dirty="0" smtClean="0">
                    <a:solidFill>
                      <a:schemeClr val="tx1"/>
                    </a:solidFill>
                    <a:latin typeface="+mn-lt"/>
                  </a:rPr>
                  <a:t>Sub-sample</a:t>
                </a:r>
                <a:endParaRPr lang="en-CA" sz="1400" b="1" dirty="0"/>
              </a:p>
              <a:p>
                <a:r>
                  <a:rPr lang="en-CA" sz="140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  <a:endParaRPr lang="en-CA" sz="1400" dirty="0">
                  <a:solidFill>
                    <a:schemeClr val="tx1"/>
                  </a:solidFill>
                  <a:latin typeface="+mn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Rectangle 1"/>
                  <p:cNvSpPr/>
                  <p:nvPr/>
                </p:nvSpPr>
                <p:spPr>
                  <a:xfrm>
                    <a:off x="1436293" y="2758575"/>
                    <a:ext cx="33214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𝐈</m:t>
                          </m:r>
                        </m:oMath>
                      </m:oMathPara>
                    </a14:m>
                    <a:endParaRPr lang="en-CA" b="1" dirty="0"/>
                  </a:p>
                </p:txBody>
              </p:sp>
            </mc:Choice>
            <mc:Fallback xmlns="">
              <p:sp>
                <p:nvSpPr>
                  <p:cNvPr id="2" name="Rectangle 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6293" y="2758575"/>
                    <a:ext cx="332142" cy="3693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D7DDF72-A9F1-49AB-B2C1-8F1A7568F954}"/>
                    </a:ext>
                  </a:extLst>
                </p:cNvPr>
                <p:cNvSpPr txBox="1"/>
                <p:nvPr/>
              </p:nvSpPr>
              <p:spPr>
                <a:xfrm>
                  <a:off x="872075" y="3426583"/>
                  <a:ext cx="1616475" cy="73866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1400" dirty="0" smtClean="0">
                      <a:cs typeface="Arial" panose="020B0604020202020204" pitchFamily="34" charset="0"/>
                    </a:rPr>
                    <a:t>Tiny image </a:t>
                  </a:r>
                  <a14:m>
                    <m:oMath xmlns:m="http://schemas.openxmlformats.org/officeDocument/2006/math">
                      <m:r>
                        <a:rPr lang="en-CA" sz="14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𝐗</m:t>
                      </m:r>
                    </m:oMath>
                  </a14:m>
                  <a:endParaRPr lang="en-US" sz="1400" b="1" dirty="0" smtClean="0">
                    <a:ea typeface="Cambria Math" panose="02040503050406030204" pitchFamily="18" charset="0"/>
                  </a:endParaRPr>
                </a:p>
                <a:p>
                  <a:pPr algn="ctr"/>
                  <a:r>
                    <a:rPr lang="en-CA" sz="1400" dirty="0" smtClean="0">
                      <a:cs typeface="Times New Roman" panose="02020603050405020304" pitchFamily="18" charset="0"/>
                    </a:rPr>
                    <a:t>(0.5% or less than full-size image)</a:t>
                  </a:r>
                  <a:endParaRPr lang="en-CA" sz="14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D7DDF72-A9F1-49AB-B2C1-8F1A7568F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075" y="3426583"/>
                  <a:ext cx="1616475" cy="738664"/>
                </a:xfrm>
                <a:prstGeom prst="rect">
                  <a:avLst/>
                </a:prstGeom>
                <a:blipFill>
                  <a:blip r:embed="rId24"/>
                  <a:stretch>
                    <a:fillRect t="-1653" b="-826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/>
              <p:cNvSpPr txBox="1"/>
              <p:nvPr/>
            </p:nvSpPr>
            <p:spPr>
              <a:xfrm>
                <a:off x="7659176" y="5622111"/>
                <a:ext cx="3840674" cy="70788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Compute a color mapping </a:t>
                </a:r>
                <a:r>
                  <a:rPr lang="en-US" sz="2000" dirty="0"/>
                  <a:t>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for </a:t>
                </a:r>
                <a:r>
                  <a:rPr lang="en-US" sz="2000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𝐘</m:t>
                        </m:r>
                      </m:e>
                      <m:sub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CA" sz="20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r>
                  <a:rPr lang="en-CA" sz="2000" baseline="-250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tiny</a:t>
                </a:r>
                <a:r>
                  <a:rPr lang="en-CA" sz="2000" dirty="0"/>
                  <a:t> </a:t>
                </a:r>
                <a:r>
                  <a:rPr lang="en-US" sz="2000" dirty="0" smtClean="0"/>
                  <a:t>pair.</a:t>
                </a:r>
                <a:endParaRPr lang="en-US" sz="2000" b="1" baseline="-25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Box 1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176" y="5622111"/>
                <a:ext cx="3840674" cy="707886"/>
              </a:xfrm>
              <a:prstGeom prst="rect">
                <a:avLst/>
              </a:prstGeom>
              <a:blipFill>
                <a:blip r:embed="rId25"/>
                <a:stretch>
                  <a:fillRect l="-794" t="-4310" r="-2540" b="-1465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7250647" y="4253695"/>
            <a:ext cx="3619396" cy="1132415"/>
            <a:chOff x="7250647" y="4253695"/>
            <a:chExt cx="3619396" cy="1132415"/>
          </a:xfrm>
        </p:grpSpPr>
        <p:sp>
          <p:nvSpPr>
            <p:cNvPr id="125" name="Right Brace 124"/>
            <p:cNvSpPr/>
            <p:nvPr/>
          </p:nvSpPr>
          <p:spPr>
            <a:xfrm rot="5400000">
              <a:off x="9159983" y="3151436"/>
              <a:ext cx="307542" cy="2512059"/>
            </a:xfrm>
            <a:prstGeom prst="rightBrace">
              <a:avLst>
                <a:gd name="adj1" fmla="val 61045"/>
                <a:gd name="adj2" fmla="val 15467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12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D316203-F8FA-4AC9-994E-06A165B2CB29}"/>
                    </a:ext>
                  </a:extLst>
                </p:cNvPr>
                <p:cNvSpPr/>
                <p:nvPr/>
              </p:nvSpPr>
              <p:spPr>
                <a:xfrm>
                  <a:off x="9961870" y="5047556"/>
                  <a:ext cx="523852" cy="338554"/>
                </a:xfrm>
                <a:prstGeom prst="rect">
                  <a:avLst/>
                </a:prstGeom>
                <a:ln w="31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𝐘</m:t>
                            </m:r>
                          </m:e>
                          <m:sub>
                            <m:r>
                              <a:rPr lang="en-CA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CA" sz="1600" i="1" baseline="-25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CA" sz="1600" dirty="0"/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D316203-F8FA-4AC9-994E-06A165B2CB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870" y="5047556"/>
                  <a:ext cx="523852" cy="338554"/>
                </a:xfrm>
                <a:prstGeom prst="rect">
                  <a:avLst/>
                </a:prstGeom>
                <a:blipFill>
                  <a:blip r:embed="rId26"/>
                  <a:stretch>
                    <a:fillRect b="-5357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176626D-214D-436B-8A30-CE47A85CD0E6}"/>
                    </a:ext>
                  </a:extLst>
                </p:cNvPr>
                <p:cNvSpPr txBox="1"/>
                <p:nvPr/>
              </p:nvSpPr>
              <p:spPr>
                <a:xfrm>
                  <a:off x="7250647" y="4745808"/>
                  <a:ext cx="558541" cy="301749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1">
                                    <a:latin typeface="Cambria Math" panose="02040503050406030204" pitchFamily="18" charset="0"/>
                                  </a:rPr>
                                  <m:t>𝐌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i="1" baseline="-250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176626D-214D-436B-8A30-CE47A85CD0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647" y="4745808"/>
                  <a:ext cx="558541" cy="301749"/>
                </a:xfrm>
                <a:prstGeom prst="rect">
                  <a:avLst/>
                </a:prstGeom>
                <a:blipFill>
                  <a:blip r:embed="rId27"/>
                  <a:stretch>
                    <a:fillRect l="-18478" r="-76087" b="-28571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6217099D-07A8-4A15-B05D-DB63033B2BC3}"/>
                    </a:ext>
                  </a:extLst>
                </p:cNvPr>
                <p:cNvSpPr txBox="1"/>
                <p:nvPr/>
              </p:nvSpPr>
              <p:spPr>
                <a:xfrm>
                  <a:off x="9595456" y="4777644"/>
                  <a:ext cx="558541" cy="246221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CA" sz="1600" dirty="0"/>
                    <a:t> </a:t>
                  </a:r>
                  <a14:m>
                    <m:oMath xmlns:m="http://schemas.openxmlformats.org/officeDocument/2006/math">
                      <m:r>
                        <a:rPr lang="en-CA" sz="1600" i="1"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endParaRPr lang="en-CA" sz="1600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6217099D-07A8-4A15-B05D-DB63033B2B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5456" y="4777644"/>
                  <a:ext cx="558541" cy="24622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693B880-67EB-46A8-9DCF-803ECC9ECC37}"/>
                </a:ext>
              </a:extLst>
            </p:cNvPr>
            <p:cNvCxnSpPr/>
            <p:nvPr/>
          </p:nvCxnSpPr>
          <p:spPr>
            <a:xfrm>
              <a:off x="8249179" y="4642676"/>
              <a:ext cx="0" cy="4076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A34B30D-78E5-45FC-81CD-274427D9E3D3}"/>
                </a:ext>
              </a:extLst>
            </p:cNvPr>
            <p:cNvCxnSpPr/>
            <p:nvPr/>
          </p:nvCxnSpPr>
          <p:spPr>
            <a:xfrm>
              <a:off x="8281606" y="4642676"/>
              <a:ext cx="0" cy="4076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9EF08447-1E59-4602-81BB-F9EF7872EB8F}"/>
                </a:ext>
              </a:extLst>
            </p:cNvPr>
            <p:cNvCxnSpPr/>
            <p:nvPr/>
          </p:nvCxnSpPr>
          <p:spPr>
            <a:xfrm>
              <a:off x="10520344" y="4639940"/>
              <a:ext cx="0" cy="4076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B4F831B-06B5-48A9-8936-9951E64E34B5}"/>
                </a:ext>
              </a:extLst>
            </p:cNvPr>
            <p:cNvCxnSpPr/>
            <p:nvPr/>
          </p:nvCxnSpPr>
          <p:spPr>
            <a:xfrm>
              <a:off x="10552770" y="4639940"/>
              <a:ext cx="0" cy="4076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EC7ABEEC-40BB-4E00-91FA-5D548C818208}"/>
                    </a:ext>
                  </a:extLst>
                </p:cNvPr>
                <p:cNvSpPr/>
                <p:nvPr/>
              </p:nvSpPr>
              <p:spPr>
                <a:xfrm>
                  <a:off x="8907742" y="5039486"/>
                  <a:ext cx="531364" cy="338554"/>
                </a:xfrm>
                <a:prstGeom prst="rect">
                  <a:avLst/>
                </a:prstGeom>
                <a:ln w="3175">
                  <a:noFill/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𝐎</m:t>
                      </m:r>
                    </m:oMath>
                  </a14:m>
                  <a:r>
                    <a:rPr lang="en-CA" sz="1600" baseline="-25000" dirty="0">
                      <a:ea typeface="Cambria Math" panose="02040503050406030204" pitchFamily="18" charset="0"/>
                      <a:cs typeface="Arial" panose="020B0604020202020204" pitchFamily="34" charset="0"/>
                    </a:rPr>
                    <a:t>tiny</a:t>
                  </a:r>
                  <a:endParaRPr lang="en-CA" sz="1600" dirty="0"/>
                </a:p>
              </p:txBody>
            </p:sp>
          </mc:Choice>
          <mc:Fallback xmlns="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EC7ABEEC-40BB-4E00-91FA-5D548C8182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7742" y="5039486"/>
                  <a:ext cx="531364" cy="338554"/>
                </a:xfrm>
                <a:prstGeom prst="rect">
                  <a:avLst/>
                </a:prstGeom>
                <a:blipFill>
                  <a:blip r:embed="rId29"/>
                  <a:stretch>
                    <a:fillRect b="-18182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2E00FE21-31D7-4814-B0EA-6ABDDD842A6D}"/>
                    </a:ext>
                  </a:extLst>
                </p:cNvPr>
                <p:cNvSpPr/>
                <p:nvPr/>
              </p:nvSpPr>
              <p:spPr>
                <a:xfrm>
                  <a:off x="8202701" y="4702657"/>
                  <a:ext cx="1453755" cy="338554"/>
                </a:xfrm>
                <a:prstGeom prst="rect">
                  <a:avLst/>
                </a:prstGeom>
                <a:ln w="31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600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CA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600" i="1" baseline="-25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ɸ</m:t>
                        </m:r>
                        <m:r>
                          <a:rPr lang="en-CA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   ) </m:t>
                        </m:r>
                      </m:oMath>
                    </m:oMathPara>
                  </a14:m>
                  <a:endParaRPr lang="en-CA" sz="1600" dirty="0"/>
                </a:p>
              </p:txBody>
            </p:sp>
          </mc:Choice>
          <mc:Fallback xmlns="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2E00FE21-31D7-4814-B0EA-6ABDDD842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2701" y="4702657"/>
                  <a:ext cx="1453755" cy="338554"/>
                </a:xfrm>
                <a:prstGeom prst="rect">
                  <a:avLst/>
                </a:prstGeom>
                <a:blipFill>
                  <a:blip r:embed="rId30"/>
                  <a:stretch>
                    <a:fillRect r="-1681" b="-10714"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DCAD44D4-E5FA-4B1C-9A80-34F73C2BCF4A}"/>
                    </a:ext>
                  </a:extLst>
                </p:cNvPr>
                <p:cNvSpPr/>
                <p:nvPr/>
              </p:nvSpPr>
              <p:spPr>
                <a:xfrm>
                  <a:off x="10346191" y="4986194"/>
                  <a:ext cx="523852" cy="276999"/>
                </a:xfrm>
                <a:prstGeom prst="rect">
                  <a:avLst/>
                </a:prstGeom>
                <a:ln w="31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CA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oMath>
                    </m:oMathPara>
                  </a14:m>
                  <a:endParaRPr lang="en-CA" sz="1200" dirty="0"/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DCAD44D4-E5FA-4B1C-9A80-34F73C2BC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6191" y="4986194"/>
                  <a:ext cx="523852" cy="276999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22184F5F-F50C-4CA2-B8CD-43D7FB4A20D2}"/>
                    </a:ext>
                  </a:extLst>
                </p:cNvPr>
                <p:cNvSpPr/>
                <p:nvPr/>
              </p:nvSpPr>
              <p:spPr>
                <a:xfrm>
                  <a:off x="10346191" y="4557159"/>
                  <a:ext cx="523852" cy="276999"/>
                </a:xfrm>
                <a:prstGeom prst="rect">
                  <a:avLst/>
                </a:prstGeom>
                <a:ln w="31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CA" sz="1200" dirty="0"/>
                </a:p>
              </p:txBody>
            </p:sp>
          </mc:Choice>
          <mc:Fallback xmlns="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22184F5F-F50C-4CA2-B8CD-43D7FB4A2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6191" y="4557159"/>
                  <a:ext cx="523852" cy="276999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31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AF95E68D-178D-40A2-8D7D-AE3E4BAD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719" y="4689118"/>
              <a:ext cx="605923" cy="385723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168" name="Picture 167">
            <a:extLst>
              <a:ext uri="{FF2B5EF4-FFF2-40B4-BE49-F238E27FC236}">
                <a16:creationId xmlns:a16="http://schemas.microsoft.com/office/drawing/2014/main" id="{B4359859-34CD-4E9B-B726-A2F33B2E569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364" y="1444184"/>
            <a:ext cx="616278" cy="361789"/>
          </a:xfrm>
          <a:prstGeom prst="rect">
            <a:avLst/>
          </a:prstGeom>
          <a:ln w="12700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825078" y="1283842"/>
            <a:ext cx="8736674" cy="3176056"/>
            <a:chOff x="1825078" y="1283842"/>
            <a:chExt cx="8736674" cy="3176056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33"/>
            <a:srcRect t="60472"/>
            <a:stretch/>
          </p:blipFill>
          <p:spPr>
            <a:xfrm>
              <a:off x="1825078" y="2261443"/>
              <a:ext cx="8736674" cy="2198455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H="1">
              <a:off x="1825078" y="1283842"/>
              <a:ext cx="3517177" cy="924515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80" idx="2"/>
            </p:cNvCxnSpPr>
            <p:nvPr/>
          </p:nvCxnSpPr>
          <p:spPr>
            <a:xfrm flipH="1" flipV="1">
              <a:off x="6715929" y="1286011"/>
              <a:ext cx="3726028" cy="976223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45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7786 2.96296E-6 C -0.11276 2.96296E-6 -0.1556 0.13009 -0.1556 0.23565 L -0.1556 0.47152 " pathEditMode="relative" rAng="0" ptsTypes="AAAA">
                                      <p:cBhvr>
                                        <p:cTn id="5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2356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103"/>
            <a:ext cx="12192000" cy="1325563"/>
          </a:xfrm>
        </p:spPr>
        <p:txBody>
          <a:bodyPr>
            <a:normAutofit/>
          </a:bodyPr>
          <a:lstStyle/>
          <a:p>
            <a:r>
              <a:rPr lang="en-CA" dirty="0" smtClean="0"/>
              <a:t>We all recognize </a:t>
            </a:r>
            <a:r>
              <a:rPr lang="en-CA" dirty="0"/>
              <a:t>this </a:t>
            </a:r>
            <a:r>
              <a:rPr lang="en-CA" dirty="0" smtClean="0"/>
              <a:t>problem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5" y="1973031"/>
            <a:ext cx="2079122" cy="2783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304" y="2079586"/>
            <a:ext cx="1975099" cy="26334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864" y="2496681"/>
            <a:ext cx="2399036" cy="1799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437" y="2505646"/>
            <a:ext cx="3040738" cy="1973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8495" y="1946136"/>
            <a:ext cx="2071702" cy="31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66860" y="788275"/>
            <a:ext cx="4828589" cy="4361793"/>
            <a:chOff x="4466860" y="788275"/>
            <a:chExt cx="4958588" cy="4361793"/>
          </a:xfrm>
        </p:grpSpPr>
        <p:sp>
          <p:nvSpPr>
            <p:cNvPr id="11" name="Isosceles Triangle 10"/>
            <p:cNvSpPr/>
            <p:nvPr/>
          </p:nvSpPr>
          <p:spPr>
            <a:xfrm>
              <a:off x="4466860" y="788275"/>
              <a:ext cx="4958588" cy="4361793"/>
            </a:xfrm>
            <a:prstGeom prst="triangle">
              <a:avLst>
                <a:gd name="adj" fmla="val 5871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57900" y="788275"/>
              <a:ext cx="2364604" cy="14819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6689"/>
            <a:ext cx="10515600" cy="1325563"/>
          </a:xfrm>
        </p:spPr>
        <p:txBody>
          <a:bodyPr/>
          <a:lstStyle/>
          <a:p>
            <a:r>
              <a:rPr lang="en-US" dirty="0" smtClean="0"/>
              <a:t>Color mapping function 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60744" y="1913031"/>
                <a:ext cx="4082888" cy="997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CA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CA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CA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𝒙𝒌</m:t>
                          </m:r>
                        </m:sup>
                      </m:sSup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ɸ</m:t>
                      </m:r>
                      <m:r>
                        <a:rPr lang="en-CA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e>
                                <m:r>
                                  <a:rPr lang="en-CA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r>
                                  <a:rPr lang="en-CA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  <m:r>
                            <a:rPr lang="en-CA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CA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744" y="1913031"/>
                <a:ext cx="4082888" cy="9970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79673" y="3159404"/>
                <a:ext cx="3996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000" dirty="0" smtClean="0"/>
                  <a:t>where</a:t>
                </a:r>
                <a:r>
                  <a:rPr lang="en-CA" sz="2000" i="1" dirty="0" smtClean="0"/>
                  <a:t> </a:t>
                </a:r>
                <a:r>
                  <a:rPr lang="en-CA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CA" sz="2000" i="1" dirty="0" smtClean="0"/>
                  <a:t> </a:t>
                </a:r>
                <a:r>
                  <a:rPr lang="en-CA" sz="2000" dirty="0" smtClean="0"/>
                  <a:t>is dim of kernel function </a:t>
                </a:r>
                <a14:m>
                  <m:oMath xmlns:m="http://schemas.openxmlformats.org/officeDocument/2006/math">
                    <m:r>
                      <a:rPr lang="en-CA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</m:oMath>
                </a14:m>
                <a:r>
                  <a:rPr lang="en-CA" sz="2000" dirty="0" smtClean="0"/>
                  <a:t> .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673" y="3159404"/>
                <a:ext cx="3996672" cy="400110"/>
              </a:xfrm>
              <a:prstGeom prst="rect">
                <a:avLst/>
              </a:prstGeom>
              <a:blipFill>
                <a:blip r:embed="rId3"/>
                <a:stretch>
                  <a:fillRect l="-1524" t="-7576" r="-61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755887" y="4528730"/>
            <a:ext cx="8840672" cy="997068"/>
            <a:chOff x="2755887" y="4528730"/>
            <a:chExt cx="8840672" cy="9970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55887" y="4528730"/>
                  <a:ext cx="6680226" cy="9970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CA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CA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CA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CA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  <m:r>
                              <a:rPr lang="en-CA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𝑔𝑏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𝑟𝑏</m:t>
                                  </m:r>
                                </m:e>
                              </m:mr>
                            </m:m>
                            <m:r>
                              <a:rPr lang="en-CA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CA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CA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CA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CA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CA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CA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5887" y="4528730"/>
                  <a:ext cx="6680226" cy="9970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9504320" y="4842598"/>
              <a:ext cx="2092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 smtClean="0"/>
                <a:t>example with</a:t>
              </a:r>
              <a:r>
                <a:rPr lang="en-CA" sz="2000" i="1" dirty="0" smtClean="0"/>
                <a:t> </a:t>
              </a:r>
              <a:r>
                <a:rPr lang="en-CA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CA" sz="2000" dirty="0" smtClean="0"/>
                <a:t>=9.</a:t>
              </a:r>
              <a:endParaRPr lang="en-US" sz="20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359859-34CD-4E9B-B726-A2F33B2E5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810" y="2156478"/>
            <a:ext cx="979242" cy="574869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95E68D-178D-40A2-8D7D-AE3E4BAD0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43" y="2139039"/>
            <a:ext cx="930442" cy="5923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8552938" y="2702849"/>
            <a:ext cx="742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CA" sz="2400" baseline="-25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tiny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3052447" y="2722628"/>
            <a:ext cx="998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CA" sz="2400" baseline="-25000" dirty="0" err="1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2500K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315344" y="2152888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target image</a:t>
            </a:r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7136524" y="1202185"/>
            <a:ext cx="1954924" cy="962943"/>
          </a:xfrm>
          <a:custGeom>
            <a:avLst/>
            <a:gdLst>
              <a:gd name="connsiteX0" fmla="*/ 1954924 w 1954924"/>
              <a:gd name="connsiteY0" fmla="*/ 693786 h 735827"/>
              <a:gd name="connsiteX1" fmla="*/ 809297 w 1954924"/>
              <a:gd name="connsiteY1" fmla="*/ 103 h 735827"/>
              <a:gd name="connsiteX2" fmla="*/ 0 w 1954924"/>
              <a:gd name="connsiteY2" fmla="*/ 735827 h 735827"/>
              <a:gd name="connsiteX0" fmla="*/ 1954924 w 1954924"/>
              <a:gd name="connsiteY0" fmla="*/ 777849 h 819890"/>
              <a:gd name="connsiteX1" fmla="*/ 935422 w 1954924"/>
              <a:gd name="connsiteY1" fmla="*/ 83 h 819890"/>
              <a:gd name="connsiteX2" fmla="*/ 0 w 1954924"/>
              <a:gd name="connsiteY2" fmla="*/ 819890 h 819890"/>
              <a:gd name="connsiteX0" fmla="*/ 1954924 w 1954924"/>
              <a:gd name="connsiteY0" fmla="*/ 824771 h 866812"/>
              <a:gd name="connsiteX1" fmla="*/ 935422 w 1954924"/>
              <a:gd name="connsiteY1" fmla="*/ 47005 h 866812"/>
              <a:gd name="connsiteX2" fmla="*/ 0 w 1954924"/>
              <a:gd name="connsiteY2" fmla="*/ 866812 h 866812"/>
              <a:gd name="connsiteX0" fmla="*/ 1954924 w 1954924"/>
              <a:gd name="connsiteY0" fmla="*/ 824771 h 866812"/>
              <a:gd name="connsiteX1" fmla="*/ 882870 w 1954924"/>
              <a:gd name="connsiteY1" fmla="*/ 47005 h 866812"/>
              <a:gd name="connsiteX2" fmla="*/ 0 w 1954924"/>
              <a:gd name="connsiteY2" fmla="*/ 866812 h 866812"/>
              <a:gd name="connsiteX0" fmla="*/ 1954924 w 1954924"/>
              <a:gd name="connsiteY0" fmla="*/ 841934 h 883975"/>
              <a:gd name="connsiteX1" fmla="*/ 882870 w 1954924"/>
              <a:gd name="connsiteY1" fmla="*/ 64168 h 883975"/>
              <a:gd name="connsiteX2" fmla="*/ 0 w 1954924"/>
              <a:gd name="connsiteY2" fmla="*/ 883975 h 883975"/>
              <a:gd name="connsiteX0" fmla="*/ 1954924 w 1954924"/>
              <a:gd name="connsiteY0" fmla="*/ 891102 h 933143"/>
              <a:gd name="connsiteX1" fmla="*/ 819808 w 1954924"/>
              <a:gd name="connsiteY1" fmla="*/ 60784 h 933143"/>
              <a:gd name="connsiteX2" fmla="*/ 0 w 1954924"/>
              <a:gd name="connsiteY2" fmla="*/ 933143 h 933143"/>
              <a:gd name="connsiteX0" fmla="*/ 1954924 w 1954924"/>
              <a:gd name="connsiteY0" fmla="*/ 881040 h 923081"/>
              <a:gd name="connsiteX1" fmla="*/ 819808 w 1954924"/>
              <a:gd name="connsiteY1" fmla="*/ 50722 h 923081"/>
              <a:gd name="connsiteX2" fmla="*/ 0 w 1954924"/>
              <a:gd name="connsiteY2" fmla="*/ 923081 h 923081"/>
              <a:gd name="connsiteX0" fmla="*/ 1954924 w 1954924"/>
              <a:gd name="connsiteY0" fmla="*/ 887700 h 929741"/>
              <a:gd name="connsiteX1" fmla="*/ 819808 w 1954924"/>
              <a:gd name="connsiteY1" fmla="*/ 57382 h 929741"/>
              <a:gd name="connsiteX2" fmla="*/ 0 w 1954924"/>
              <a:gd name="connsiteY2" fmla="*/ 929741 h 929741"/>
              <a:gd name="connsiteX0" fmla="*/ 1954924 w 1954924"/>
              <a:gd name="connsiteY0" fmla="*/ 927369 h 969410"/>
              <a:gd name="connsiteX1" fmla="*/ 641132 w 1954924"/>
              <a:gd name="connsiteY1" fmla="*/ 55010 h 969410"/>
              <a:gd name="connsiteX2" fmla="*/ 0 w 1954924"/>
              <a:gd name="connsiteY2" fmla="*/ 969410 h 969410"/>
              <a:gd name="connsiteX0" fmla="*/ 1954924 w 1954924"/>
              <a:gd name="connsiteY0" fmla="*/ 944334 h 986375"/>
              <a:gd name="connsiteX1" fmla="*/ 641132 w 1954924"/>
              <a:gd name="connsiteY1" fmla="*/ 71975 h 986375"/>
              <a:gd name="connsiteX2" fmla="*/ 0 w 1954924"/>
              <a:gd name="connsiteY2" fmla="*/ 986375 h 986375"/>
              <a:gd name="connsiteX0" fmla="*/ 1954924 w 1954924"/>
              <a:gd name="connsiteY0" fmla="*/ 920902 h 962943"/>
              <a:gd name="connsiteX1" fmla="*/ 641132 w 1954924"/>
              <a:gd name="connsiteY1" fmla="*/ 48543 h 962943"/>
              <a:gd name="connsiteX2" fmla="*/ 0 w 1954924"/>
              <a:gd name="connsiteY2" fmla="*/ 962943 h 96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4924" h="962943">
                <a:moveTo>
                  <a:pt x="1954924" y="920902"/>
                </a:moveTo>
                <a:cubicBezTo>
                  <a:pt x="1545021" y="570557"/>
                  <a:pt x="1072058" y="-200201"/>
                  <a:pt x="641132" y="48543"/>
                </a:cubicBezTo>
                <a:cubicBezTo>
                  <a:pt x="210206" y="297287"/>
                  <a:pt x="241738" y="598584"/>
                  <a:pt x="0" y="962943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3673478" y="1437468"/>
            <a:ext cx="1087708" cy="685621"/>
          </a:xfrm>
          <a:custGeom>
            <a:avLst/>
            <a:gdLst>
              <a:gd name="connsiteX0" fmla="*/ 1954924 w 1954924"/>
              <a:gd name="connsiteY0" fmla="*/ 693786 h 735827"/>
              <a:gd name="connsiteX1" fmla="*/ 809297 w 1954924"/>
              <a:gd name="connsiteY1" fmla="*/ 103 h 735827"/>
              <a:gd name="connsiteX2" fmla="*/ 0 w 1954924"/>
              <a:gd name="connsiteY2" fmla="*/ 735827 h 735827"/>
              <a:gd name="connsiteX0" fmla="*/ 1751796 w 1751796"/>
              <a:gd name="connsiteY0" fmla="*/ 705088 h 705088"/>
              <a:gd name="connsiteX1" fmla="*/ 606169 w 1751796"/>
              <a:gd name="connsiteY1" fmla="*/ 11405 h 705088"/>
              <a:gd name="connsiteX2" fmla="*/ 0 w 1751796"/>
              <a:gd name="connsiteY2" fmla="*/ 421308 h 705088"/>
              <a:gd name="connsiteX0" fmla="*/ 1751796 w 1751796"/>
              <a:gd name="connsiteY0" fmla="*/ 685621 h 685621"/>
              <a:gd name="connsiteX1" fmla="*/ 927790 w 1751796"/>
              <a:gd name="connsiteY1" fmla="*/ 12959 h 685621"/>
              <a:gd name="connsiteX2" fmla="*/ 0 w 1751796"/>
              <a:gd name="connsiteY2" fmla="*/ 401841 h 68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1796" h="685621">
                <a:moveTo>
                  <a:pt x="1751796" y="685621"/>
                </a:moveTo>
                <a:cubicBezTo>
                  <a:pt x="1341893" y="335276"/>
                  <a:pt x="1219756" y="60256"/>
                  <a:pt x="927790" y="12959"/>
                </a:cubicBezTo>
                <a:cubicBezTo>
                  <a:pt x="635824" y="-34338"/>
                  <a:pt x="241738" y="37482"/>
                  <a:pt x="0" y="40184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89924" y="1983779"/>
            <a:ext cx="1895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original image</a:t>
            </a:r>
          </a:p>
          <a:p>
            <a:r>
              <a:rPr lang="en-US" sz="2400" dirty="0" smtClean="0"/>
              <a:t>(tiny version)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518734" y="5873435"/>
            <a:ext cx="2643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j-lt"/>
              </a:rPr>
              <a:t>Finlayson et al, TIP 2015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77953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7078403" y="4611296"/>
            <a:ext cx="4661652" cy="18000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Title 1"/>
          <p:cNvSpPr>
            <a:spLocks noGrp="1"/>
          </p:cNvSpPr>
          <p:nvPr>
            <p:ph type="title"/>
          </p:nvPr>
        </p:nvSpPr>
        <p:spPr>
          <a:xfrm>
            <a:off x="0" y="-49457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Proposed framework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/>
              <p:nvPr/>
            </p:nvSpPr>
            <p:spPr>
              <a:xfrm>
                <a:off x="3157064" y="3265517"/>
                <a:ext cx="524800" cy="307777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  <m:r>
                            <m:rPr>
                              <m:sty m:val="p"/>
                            </m:rP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064" y="3265517"/>
                <a:ext cx="524800" cy="307777"/>
              </a:xfrm>
              <a:prstGeom prst="rect">
                <a:avLst/>
              </a:prstGeom>
              <a:blipFill>
                <a:blip r:embed="rId3"/>
                <a:stretch>
                  <a:fillRect r="-8953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Picture 76">
            <a:extLst>
              <a:ext uri="{FF2B5EF4-FFF2-40B4-BE49-F238E27FC236}">
                <a16:creationId xmlns:a16="http://schemas.microsoft.com/office/drawing/2014/main" id="{207FF445-C327-46F6-81D3-2C830CE62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0" y="1016089"/>
            <a:ext cx="2063017" cy="1323979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/>
              <p:nvPr/>
            </p:nvSpPr>
            <p:spPr>
              <a:xfrm>
                <a:off x="1163503" y="2405544"/>
                <a:ext cx="1570115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cs typeface="Arial" panose="020B0604020202020204" pitchFamily="34" charset="0"/>
                  </a:rPr>
                  <a:t>raw-RGB 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503" y="2405544"/>
                <a:ext cx="1570115" cy="369332"/>
              </a:xfrm>
              <a:prstGeom prst="rect">
                <a:avLst/>
              </a:prstGeom>
              <a:blipFill>
                <a:blip r:embed="rId5"/>
                <a:stretch>
                  <a:fillRect l="-3502" t="-10000" b="-2666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/>
              <p:nvPr/>
            </p:nvSpPr>
            <p:spPr>
              <a:xfrm>
                <a:off x="872075" y="3426583"/>
                <a:ext cx="1616475" cy="73866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dirty="0" smtClean="0">
                    <a:cs typeface="Arial" panose="020B0604020202020204" pitchFamily="34" charset="0"/>
                  </a:rPr>
                  <a:t>Tiny image </a:t>
                </a:r>
                <a14:m>
                  <m:oMath xmlns:m="http://schemas.openxmlformats.org/officeDocument/2006/math">
                    <m:r>
                      <a:rPr lang="en-CA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</m:t>
                    </m:r>
                  </m:oMath>
                </a14:m>
                <a:endParaRPr lang="en-US" sz="1400" b="1" dirty="0" smtClean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CA" sz="1400" dirty="0" smtClean="0">
                    <a:cs typeface="Times New Roman" panose="02020603050405020304" pitchFamily="18" charset="0"/>
                  </a:rPr>
                  <a:t>(0.5% or less than full-size image)</a:t>
                </a:r>
                <a:endParaRPr lang="en-CA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5" y="3426583"/>
                <a:ext cx="1616475" cy="738664"/>
              </a:xfrm>
              <a:prstGeom prst="rect">
                <a:avLst/>
              </a:prstGeom>
              <a:blipFill>
                <a:blip r:embed="rId6"/>
                <a:stretch>
                  <a:fillRect t="-1653" b="-8264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01A6598-706F-4012-B843-BFE76FE06E71}"/>
                  </a:ext>
                </a:extLst>
              </p:cNvPr>
              <p:cNvSpPr/>
              <p:nvPr/>
            </p:nvSpPr>
            <p:spPr>
              <a:xfrm>
                <a:off x="2992882" y="2004205"/>
                <a:ext cx="524800" cy="307777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=2500</m:t>
                          </m:r>
                          <m:r>
                            <m:rPr>
                              <m:sty m:val="p"/>
                            </m:rP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01A6598-706F-4012-B843-BFE76FE06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882" y="2004205"/>
                <a:ext cx="524800" cy="307777"/>
              </a:xfrm>
              <a:prstGeom prst="rect">
                <a:avLst/>
              </a:prstGeom>
              <a:blipFill>
                <a:blip r:embed="rId7"/>
                <a:stretch>
                  <a:fillRect r="-8953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Picture 93">
            <a:extLst>
              <a:ext uri="{FF2B5EF4-FFF2-40B4-BE49-F238E27FC236}">
                <a16:creationId xmlns:a16="http://schemas.microsoft.com/office/drawing/2014/main" id="{98D03448-B099-467F-913A-98E69B6CD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51" y="3259469"/>
            <a:ext cx="561696" cy="451523"/>
          </a:xfrm>
          <a:prstGeom prst="rect">
            <a:avLst/>
          </a:prstGeom>
          <a:ln w="12700">
            <a:noFill/>
          </a:ln>
        </p:spPr>
      </p:pic>
      <p:grpSp>
        <p:nvGrpSpPr>
          <p:cNvPr id="95" name="Group 94"/>
          <p:cNvGrpSpPr/>
          <p:nvPr/>
        </p:nvGrpSpPr>
        <p:grpSpPr>
          <a:xfrm>
            <a:off x="5342255" y="1261174"/>
            <a:ext cx="1369952" cy="3733466"/>
            <a:chOff x="10149571" y="2750899"/>
            <a:chExt cx="5986644" cy="1611722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C9C4866-D29B-4810-AFED-F63A7FEB8620}"/>
                </a:ext>
              </a:extLst>
            </p:cNvPr>
            <p:cNvSpPr/>
            <p:nvPr/>
          </p:nvSpPr>
          <p:spPr>
            <a:xfrm>
              <a:off x="10998767" y="2918102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White balance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49D4018-C6E3-4883-BB4D-DAC987BC1B5A}"/>
                </a:ext>
              </a:extLst>
            </p:cNvPr>
            <p:cNvSpPr/>
            <p:nvPr/>
          </p:nvSpPr>
          <p:spPr>
            <a:xfrm>
              <a:off x="10998767" y="4960266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 err="1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Demosaicing</a:t>
              </a:r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EA00F5A-3374-4E46-BD94-67F2C35A37DF}"/>
                </a:ext>
              </a:extLst>
            </p:cNvPr>
            <p:cNvSpPr/>
            <p:nvPr/>
          </p:nvSpPr>
          <p:spPr>
            <a:xfrm>
              <a:off x="10998767" y="7002430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Noise reduction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45CE905-B128-4E22-9BA1-BA0B6E6050F8}"/>
                </a:ext>
              </a:extLst>
            </p:cNvPr>
            <p:cNvSpPr/>
            <p:nvPr/>
          </p:nvSpPr>
          <p:spPr>
            <a:xfrm>
              <a:off x="11010548" y="9044594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Color space mapping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3A6E028-BF44-4443-A467-EF7DDC7D5759}"/>
                </a:ext>
              </a:extLst>
            </p:cNvPr>
            <p:cNvSpPr/>
            <p:nvPr/>
          </p:nvSpPr>
          <p:spPr>
            <a:xfrm>
              <a:off x="10998767" y="11086758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Tone mapping/gamma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AC3AB5A-EB6C-4E69-82EA-2D4AF7EB3B39}"/>
                </a:ext>
              </a:extLst>
            </p:cNvPr>
            <p:cNvSpPr/>
            <p:nvPr/>
          </p:nvSpPr>
          <p:spPr>
            <a:xfrm>
              <a:off x="10986986" y="13128922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 err="1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Coluor</a:t>
              </a:r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rendering (</a:t>
              </a:r>
              <a:r>
                <a:rPr lang="en-CA" sz="900" dirty="0" err="1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Yuv</a:t>
              </a:r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processing)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957E9E1-C6B3-4299-8CC5-E00403B7C495}"/>
                </a:ext>
              </a:extLst>
            </p:cNvPr>
            <p:cNvSpPr/>
            <p:nvPr/>
          </p:nvSpPr>
          <p:spPr>
            <a:xfrm>
              <a:off x="10679030" y="15171086"/>
              <a:ext cx="5061386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Additional processing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AA99A90-26E6-4224-8B28-A789DB5C3532}"/>
                </a:ext>
              </a:extLst>
            </p:cNvPr>
            <p:cNvSpPr/>
            <p:nvPr/>
          </p:nvSpPr>
          <p:spPr>
            <a:xfrm>
              <a:off x="10667249" y="17213247"/>
              <a:ext cx="5061386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sRGB/</a:t>
              </a:r>
              <a:r>
                <a:rPr lang="en-CA" sz="900" dirty="0" err="1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Yuv</a:t>
              </a:r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output</a:t>
              </a:r>
              <a:endPara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A3F61CE-348B-4029-BBA5-B66A6A2C377A}"/>
                </a:ext>
              </a:extLst>
            </p:cNvPr>
            <p:cNvSpPr/>
            <p:nvPr/>
          </p:nvSpPr>
          <p:spPr>
            <a:xfrm>
              <a:off x="10149571" y="2750899"/>
              <a:ext cx="5986644" cy="161172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00"/>
            </a:p>
          </p:txBody>
        </p:sp>
        <p:sp>
          <p:nvSpPr>
            <p:cNvPr id="105" name="Arrow: Right 10">
              <a:extLst>
                <a:ext uri="{FF2B5EF4-FFF2-40B4-BE49-F238E27FC236}">
                  <a16:creationId xmlns:a16="http://schemas.microsoft.com/office/drawing/2014/main" id="{9AD25AA6-D173-4CEB-993A-3D39FFC5E5B6}"/>
                </a:ext>
              </a:extLst>
            </p:cNvPr>
            <p:cNvSpPr/>
            <p:nvPr/>
          </p:nvSpPr>
          <p:spPr>
            <a:xfrm rot="5400000">
              <a:off x="13034211" y="4327052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06" name="Arrow: Right 104">
              <a:extLst>
                <a:ext uri="{FF2B5EF4-FFF2-40B4-BE49-F238E27FC236}">
                  <a16:creationId xmlns:a16="http://schemas.microsoft.com/office/drawing/2014/main" id="{DD1297E3-E5B3-426E-B750-5BE3C7CDCBE7}"/>
                </a:ext>
              </a:extLst>
            </p:cNvPr>
            <p:cNvSpPr/>
            <p:nvPr/>
          </p:nvSpPr>
          <p:spPr>
            <a:xfrm rot="5400000">
              <a:off x="13034211" y="6368631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00"/>
            </a:p>
          </p:txBody>
        </p:sp>
        <p:sp>
          <p:nvSpPr>
            <p:cNvPr id="107" name="Arrow: Right 105">
              <a:extLst>
                <a:ext uri="{FF2B5EF4-FFF2-40B4-BE49-F238E27FC236}">
                  <a16:creationId xmlns:a16="http://schemas.microsoft.com/office/drawing/2014/main" id="{0F129661-50C4-4D29-A475-67DCA967A353}"/>
                </a:ext>
              </a:extLst>
            </p:cNvPr>
            <p:cNvSpPr/>
            <p:nvPr/>
          </p:nvSpPr>
          <p:spPr>
            <a:xfrm rot="5400000">
              <a:off x="13034211" y="8411639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08" name="Arrow: Right 106">
              <a:extLst>
                <a:ext uri="{FF2B5EF4-FFF2-40B4-BE49-F238E27FC236}">
                  <a16:creationId xmlns:a16="http://schemas.microsoft.com/office/drawing/2014/main" id="{5FF99C6D-2637-4660-BA7B-7DCE00B637CE}"/>
                </a:ext>
              </a:extLst>
            </p:cNvPr>
            <p:cNvSpPr/>
            <p:nvPr/>
          </p:nvSpPr>
          <p:spPr>
            <a:xfrm rot="5400000">
              <a:off x="13034211" y="10436268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09" name="Arrow: Right 107">
              <a:extLst>
                <a:ext uri="{FF2B5EF4-FFF2-40B4-BE49-F238E27FC236}">
                  <a16:creationId xmlns:a16="http://schemas.microsoft.com/office/drawing/2014/main" id="{494614C5-356E-4790-8AFF-80B3442F0D33}"/>
                </a:ext>
              </a:extLst>
            </p:cNvPr>
            <p:cNvSpPr/>
            <p:nvPr/>
          </p:nvSpPr>
          <p:spPr>
            <a:xfrm rot="5400000">
              <a:off x="13034211" y="12484993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10" name="Arrow: Right 108">
              <a:extLst>
                <a:ext uri="{FF2B5EF4-FFF2-40B4-BE49-F238E27FC236}">
                  <a16:creationId xmlns:a16="http://schemas.microsoft.com/office/drawing/2014/main" id="{C7D38028-348B-4D2D-B9DD-4BA40CC54079}"/>
                </a:ext>
              </a:extLst>
            </p:cNvPr>
            <p:cNvSpPr/>
            <p:nvPr/>
          </p:nvSpPr>
          <p:spPr>
            <a:xfrm rot="5400000">
              <a:off x="13034211" y="14552356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11" name="Arrow: Right 109">
              <a:extLst>
                <a:ext uri="{FF2B5EF4-FFF2-40B4-BE49-F238E27FC236}">
                  <a16:creationId xmlns:a16="http://schemas.microsoft.com/office/drawing/2014/main" id="{7742E204-73EB-4F41-9A98-3073497E835F}"/>
                </a:ext>
              </a:extLst>
            </p:cNvPr>
            <p:cNvSpPr/>
            <p:nvPr/>
          </p:nvSpPr>
          <p:spPr>
            <a:xfrm rot="5400000">
              <a:off x="13034211" y="16601089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914063" y="3356167"/>
            <a:ext cx="2470725" cy="689701"/>
            <a:chOff x="28542736" y="4476417"/>
            <a:chExt cx="8282429" cy="3013965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F95E68D-178D-40A2-8D7D-AE3E4BAD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2736" y="4661080"/>
              <a:ext cx="2031191" cy="1685593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BB4DF6A-1976-43E1-84EE-B6CFE1A5F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4436" y="4657419"/>
              <a:ext cx="2031189" cy="1689253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B27AAFE1-BA2F-49B3-B180-9414E1BC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977" y="4700395"/>
              <a:ext cx="2031188" cy="1685594"/>
            </a:xfrm>
            <a:prstGeom prst="rect">
              <a:avLst/>
            </a:prstGeom>
            <a:ln w="1270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9C299417-EE13-4F04-9F16-D6EE6DCE5952}"/>
                    </a:ext>
                  </a:extLst>
                </p:cNvPr>
                <p:cNvSpPr/>
                <p:nvPr/>
              </p:nvSpPr>
              <p:spPr>
                <a:xfrm>
                  <a:off x="28750537" y="6131827"/>
                  <a:ext cx="1436171" cy="1344973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𝐘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C299417-EE13-4F04-9F16-D6EE6DCE59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50537" y="6131827"/>
                  <a:ext cx="1436171" cy="1344973"/>
                </a:xfrm>
                <a:prstGeom prst="rect">
                  <a:avLst/>
                </a:prstGeom>
                <a:blipFill>
                  <a:blip r:embed="rId13"/>
                  <a:stretch>
                    <a:fillRect r="-43662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547A25D-7639-4217-AAF3-54CE48606450}"/>
                    </a:ext>
                  </a:extLst>
                </p:cNvPr>
                <p:cNvSpPr/>
                <p:nvPr/>
              </p:nvSpPr>
              <p:spPr>
                <a:xfrm>
                  <a:off x="31511136" y="6131827"/>
                  <a:ext cx="1436171" cy="1344973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𝐘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4000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547A25D-7639-4217-AAF3-54CE486064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1136" y="6131827"/>
                  <a:ext cx="1436171" cy="1344973"/>
                </a:xfrm>
                <a:prstGeom prst="rect">
                  <a:avLst/>
                </a:prstGeom>
                <a:blipFill>
                  <a:blip r:embed="rId14"/>
                  <a:stretch>
                    <a:fillRect r="-43662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317C3017-2700-4000-A079-485C693E862A}"/>
                    </a:ext>
                  </a:extLst>
                </p:cNvPr>
                <p:cNvSpPr/>
                <p:nvPr/>
              </p:nvSpPr>
              <p:spPr>
                <a:xfrm>
                  <a:off x="34670233" y="6145409"/>
                  <a:ext cx="1436171" cy="1344973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𝐘</m:t>
                            </m:r>
                          </m:e>
                          <m:sub>
                            <m:r>
                              <a:rPr lang="en-US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8500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17C3017-2700-4000-A079-485C693E86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70233" y="6145409"/>
                  <a:ext cx="1436171" cy="1344973"/>
                </a:xfrm>
                <a:prstGeom prst="rect">
                  <a:avLst/>
                </a:prstGeom>
                <a:blipFill>
                  <a:blip r:embed="rId15"/>
                  <a:stretch>
                    <a:fillRect r="-4428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76C952D-DF94-484E-9DFE-DFAF06CB6D1C}"/>
                </a:ext>
              </a:extLst>
            </p:cNvPr>
            <p:cNvSpPr txBox="1"/>
            <p:nvPr/>
          </p:nvSpPr>
          <p:spPr>
            <a:xfrm>
              <a:off x="32976169" y="4476417"/>
              <a:ext cx="2043075" cy="174846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cs typeface="Arial" panose="020B0604020202020204" pitchFamily="34" charset="0"/>
                </a:rPr>
                <a:t>..</a:t>
              </a:r>
            </a:p>
          </p:txBody>
        </p:sp>
      </p:grpSp>
      <p:sp>
        <p:nvSpPr>
          <p:cNvPr id="122" name="Right Brace 121"/>
          <p:cNvSpPr/>
          <p:nvPr/>
        </p:nvSpPr>
        <p:spPr>
          <a:xfrm>
            <a:off x="4177812" y="3111309"/>
            <a:ext cx="147897" cy="994837"/>
          </a:xfrm>
          <a:prstGeom prst="rightBrace">
            <a:avLst>
              <a:gd name="adj1" fmla="val 39872"/>
              <a:gd name="adj2" fmla="val 4449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12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8D46062-EBFE-4E53-88BE-10326C587B98}"/>
              </a:ext>
            </a:extLst>
          </p:cNvPr>
          <p:cNvSpPr txBox="1"/>
          <p:nvPr/>
        </p:nvSpPr>
        <p:spPr>
          <a:xfrm>
            <a:off x="2886593" y="1015316"/>
            <a:ext cx="1595100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CA" sz="1400" dirty="0">
                <a:cs typeface="Arial" panose="020B0604020202020204" pitchFamily="34" charset="0"/>
              </a:rPr>
              <a:t>Full-size mage’s passed to </a:t>
            </a:r>
            <a:r>
              <a:rPr lang="en-CA" sz="1400" dirty="0" smtClean="0">
                <a:cs typeface="Arial" panose="020B0604020202020204" pitchFamily="34" charset="0"/>
              </a:rPr>
              <a:t/>
            </a:r>
            <a:br>
              <a:rPr lang="en-CA" sz="1400" dirty="0" smtClean="0">
                <a:cs typeface="Arial" panose="020B0604020202020204" pitchFamily="34" charset="0"/>
              </a:rPr>
            </a:br>
            <a:r>
              <a:rPr lang="en-CA" sz="1400" dirty="0" smtClean="0">
                <a:cs typeface="Arial" panose="020B0604020202020204" pitchFamily="34" charset="0"/>
              </a:rPr>
              <a:t>pipeline </a:t>
            </a:r>
            <a:r>
              <a:rPr lang="en-CA" sz="1400" dirty="0">
                <a:cs typeface="Arial" panose="020B0604020202020204" pitchFamily="34" charset="0"/>
              </a:rPr>
              <a:t>with</a:t>
            </a:r>
            <a:br>
              <a:rPr lang="en-CA" sz="1400" dirty="0">
                <a:cs typeface="Arial" panose="020B0604020202020204" pitchFamily="34" charset="0"/>
              </a:rPr>
            </a:br>
            <a:r>
              <a:rPr lang="en-CA" sz="1400" dirty="0">
                <a:cs typeface="Arial" panose="020B0604020202020204" pitchFamily="34" charset="0"/>
              </a:rPr>
              <a:t>fixed WB setting.</a:t>
            </a:r>
            <a:endParaRPr lang="en-CA" sz="1400" b="1" dirty="0"/>
          </a:p>
        </p:txBody>
      </p:sp>
      <p:sp>
        <p:nvSpPr>
          <p:cNvPr id="125" name="Right Brace 124"/>
          <p:cNvSpPr/>
          <p:nvPr/>
        </p:nvSpPr>
        <p:spPr>
          <a:xfrm rot="5400000">
            <a:off x="9159983" y="3151436"/>
            <a:ext cx="307542" cy="2512059"/>
          </a:xfrm>
          <a:prstGeom prst="rightBrace">
            <a:avLst>
              <a:gd name="adj1" fmla="val 61045"/>
              <a:gd name="adj2" fmla="val 1546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12"/>
          </a:p>
        </p:txBody>
      </p:sp>
      <p:sp>
        <p:nvSpPr>
          <p:cNvPr id="126" name="TextBox 125"/>
          <p:cNvSpPr txBox="1"/>
          <p:nvPr/>
        </p:nvSpPr>
        <p:spPr>
          <a:xfrm>
            <a:off x="1340026" y="4255271"/>
            <a:ext cx="3521851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Tiny images </a:t>
            </a:r>
            <a:r>
              <a:rPr lang="en-US" sz="1600" b="1" dirty="0">
                <a:cs typeface="Times New Roman" panose="02020603050405020304" pitchFamily="18" charset="0"/>
              </a:rPr>
              <a:t>X </a:t>
            </a:r>
            <a:r>
              <a:rPr lang="en-US" sz="1600" dirty="0">
                <a:cs typeface="Arial" panose="020B0604020202020204" pitchFamily="34" charset="0"/>
              </a:rPr>
              <a:t>rendered through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pipeline with 5 fixed color temperatures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1027958-501D-4EEC-B922-969A91D56290}"/>
                  </a:ext>
                </a:extLst>
              </p:cNvPr>
              <p:cNvSpPr/>
              <p:nvPr/>
            </p:nvSpPr>
            <p:spPr>
              <a:xfrm>
                <a:off x="3169485" y="3061152"/>
                <a:ext cx="524800" cy="307777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  <m:r>
                            <m:rPr>
                              <m:sty m:val="p"/>
                            </m:rP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1027958-501D-4EEC-B922-969A91D56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485" y="3061152"/>
                <a:ext cx="524800" cy="307777"/>
              </a:xfrm>
              <a:prstGeom prst="rect">
                <a:avLst/>
              </a:prstGeom>
              <a:blipFill>
                <a:blip r:embed="rId17"/>
                <a:stretch>
                  <a:fillRect r="-8953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6966634-7D49-4AD0-8471-E04074436590}"/>
                  </a:ext>
                </a:extLst>
              </p:cNvPr>
              <p:cNvSpPr/>
              <p:nvPr/>
            </p:nvSpPr>
            <p:spPr>
              <a:xfrm>
                <a:off x="3162423" y="3678416"/>
                <a:ext cx="524800" cy="307777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  <m:r>
                            <m:rPr>
                              <m:sty m:val="p"/>
                            </m:rP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6966634-7D49-4AD0-8471-E04074436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423" y="3678416"/>
                <a:ext cx="524800" cy="307777"/>
              </a:xfrm>
              <a:prstGeom prst="rect">
                <a:avLst/>
              </a:prstGeom>
              <a:blipFill>
                <a:blip r:embed="rId18"/>
                <a:stretch>
                  <a:fillRect r="-8953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5550913-A351-4F25-A36C-6642FE508B19}"/>
                  </a:ext>
                </a:extLst>
              </p:cNvPr>
              <p:cNvSpPr/>
              <p:nvPr/>
            </p:nvSpPr>
            <p:spPr>
              <a:xfrm>
                <a:off x="3157064" y="3890687"/>
                <a:ext cx="524800" cy="307777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80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  <m:r>
                            <m:rPr>
                              <m:sty m:val="p"/>
                            </m:rP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5550913-A351-4F25-A36C-6642FE508B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064" y="3890687"/>
                <a:ext cx="524800" cy="307777"/>
              </a:xfrm>
              <a:prstGeom prst="rect">
                <a:avLst/>
              </a:prstGeom>
              <a:blipFill>
                <a:blip r:embed="rId19"/>
                <a:stretch>
                  <a:fillRect r="-8953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 rot="3504397">
            <a:off x="2254123" y="2819242"/>
            <a:ext cx="286304" cy="228032"/>
          </a:xfrm>
          <a:prstGeom prst="rightArrow">
            <a:avLst/>
          </a:prstGeom>
          <a:ln w="127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sp>
        <p:nvSpPr>
          <p:cNvPr id="134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4597413" y="1512934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/>
              <p:nvPr/>
            </p:nvSpPr>
            <p:spPr>
              <a:xfrm>
                <a:off x="8088825" y="2388902"/>
                <a:ext cx="1916432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cs typeface="Arial" panose="020B0604020202020204" pitchFamily="34" charset="0"/>
                  </a:rPr>
                  <a:t>sRGB </a:t>
                </a:r>
                <a:r>
                  <a:rPr lang="en-CA" dirty="0" smtClean="0">
                    <a:cs typeface="Arial" panose="020B0604020202020204" pitchFamily="34" charset="0"/>
                  </a:rPr>
                  <a:t>image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825" y="2388902"/>
                <a:ext cx="1916432" cy="369332"/>
              </a:xfrm>
              <a:prstGeom prst="rect">
                <a:avLst/>
              </a:prstGeom>
              <a:blipFill>
                <a:blip r:embed="rId20"/>
                <a:stretch>
                  <a:fillRect l="-2866" t="-10000" b="-2666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D316203-F8FA-4AC9-994E-06A165B2CB29}"/>
                  </a:ext>
                </a:extLst>
              </p:cNvPr>
              <p:cNvSpPr/>
              <p:nvPr/>
            </p:nvSpPr>
            <p:spPr>
              <a:xfrm>
                <a:off x="9961870" y="5047556"/>
                <a:ext cx="523852" cy="338554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𝐘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6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D316203-F8FA-4AC9-994E-06A165B2C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870" y="5047556"/>
                <a:ext cx="523852" cy="338554"/>
              </a:xfrm>
              <a:prstGeom prst="rect">
                <a:avLst/>
              </a:prstGeom>
              <a:blipFill>
                <a:blip r:embed="rId21"/>
                <a:stretch>
                  <a:fillRect b="-5357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0176626D-214D-436B-8A30-CE47A85CD0E6}"/>
                  </a:ext>
                </a:extLst>
              </p:cNvPr>
              <p:cNvSpPr txBox="1"/>
              <p:nvPr/>
            </p:nvSpPr>
            <p:spPr>
              <a:xfrm>
                <a:off x="7250647" y="4745808"/>
                <a:ext cx="558541" cy="30174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0176626D-214D-436B-8A30-CE47A85CD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647" y="4745808"/>
                <a:ext cx="558541" cy="301749"/>
              </a:xfrm>
              <a:prstGeom prst="rect">
                <a:avLst/>
              </a:prstGeom>
              <a:blipFill>
                <a:blip r:embed="rId22"/>
                <a:stretch>
                  <a:fillRect l="-18478" r="-76087" b="-28571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6217099D-07A8-4A15-B05D-DB63033B2BC3}"/>
                  </a:ext>
                </a:extLst>
              </p:cNvPr>
              <p:cNvSpPr txBox="1"/>
              <p:nvPr/>
            </p:nvSpPr>
            <p:spPr>
              <a:xfrm>
                <a:off x="9595456" y="4777644"/>
                <a:ext cx="558541" cy="2462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CA" sz="1600" dirty="0"/>
                  <a:t> </a:t>
                </a:r>
                <a14:m>
                  <m:oMath xmlns:m="http://schemas.openxmlformats.org/officeDocument/2006/math">
                    <m:r>
                      <a:rPr lang="en-CA" sz="16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CA" sz="1600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6217099D-07A8-4A15-B05D-DB63033B2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456" y="4777644"/>
                <a:ext cx="558541" cy="24622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D693B880-67EB-46A8-9DCF-803ECC9ECC37}"/>
              </a:ext>
            </a:extLst>
          </p:cNvPr>
          <p:cNvCxnSpPr/>
          <p:nvPr/>
        </p:nvCxnSpPr>
        <p:spPr>
          <a:xfrm>
            <a:off x="8249179" y="4642676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A34B30D-78E5-45FC-81CD-274427D9E3D3}"/>
              </a:ext>
            </a:extLst>
          </p:cNvPr>
          <p:cNvCxnSpPr/>
          <p:nvPr/>
        </p:nvCxnSpPr>
        <p:spPr>
          <a:xfrm>
            <a:off x="8281606" y="4642676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EF08447-1E59-4602-81BB-F9EF7872EB8F}"/>
              </a:ext>
            </a:extLst>
          </p:cNvPr>
          <p:cNvCxnSpPr/>
          <p:nvPr/>
        </p:nvCxnSpPr>
        <p:spPr>
          <a:xfrm>
            <a:off x="10520344" y="4639940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B4F831B-06B5-48A9-8936-9951E64E34B5}"/>
              </a:ext>
            </a:extLst>
          </p:cNvPr>
          <p:cNvCxnSpPr/>
          <p:nvPr/>
        </p:nvCxnSpPr>
        <p:spPr>
          <a:xfrm>
            <a:off x="10552770" y="4639940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00FE21-31D7-4814-B0EA-6ABDDD842A6D}"/>
                  </a:ext>
                </a:extLst>
              </p:cNvPr>
              <p:cNvSpPr/>
              <p:nvPr/>
            </p:nvSpPr>
            <p:spPr>
              <a:xfrm>
                <a:off x="8202701" y="4702657"/>
                <a:ext cx="1453755" cy="338554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600" i="1" baseline="-250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CA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ɸ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) </m:t>
                      </m:r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00FE21-31D7-4814-B0EA-6ABDDD842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701" y="4702657"/>
                <a:ext cx="1453755" cy="338554"/>
              </a:xfrm>
              <a:prstGeom prst="rect">
                <a:avLst/>
              </a:prstGeom>
              <a:blipFill>
                <a:blip r:embed="rId24"/>
                <a:stretch>
                  <a:fillRect r="-1681" b="-10714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CAD44D4-E5FA-4B1C-9A80-34F73C2BCF4A}"/>
                  </a:ext>
                </a:extLst>
              </p:cNvPr>
              <p:cNvSpPr/>
              <p:nvPr/>
            </p:nvSpPr>
            <p:spPr>
              <a:xfrm>
                <a:off x="10346191" y="4986194"/>
                <a:ext cx="523852" cy="276999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CAD44D4-E5FA-4B1C-9A80-34F73C2BC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191" y="4986194"/>
                <a:ext cx="523852" cy="27699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2184F5F-F50C-4CA2-B8CD-43D7FB4A20D2}"/>
                  </a:ext>
                </a:extLst>
              </p:cNvPr>
              <p:cNvSpPr/>
              <p:nvPr/>
            </p:nvSpPr>
            <p:spPr>
              <a:xfrm>
                <a:off x="10346191" y="4557159"/>
                <a:ext cx="523852" cy="276999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2184F5F-F50C-4CA2-B8CD-43D7FB4A2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191" y="4557159"/>
                <a:ext cx="523852" cy="27699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155">
            <a:extLst>
              <a:ext uri="{FF2B5EF4-FFF2-40B4-BE49-F238E27FC236}">
                <a16:creationId xmlns:a16="http://schemas.microsoft.com/office/drawing/2014/main" id="{B4359859-34CD-4E9B-B726-A2F33B2E569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79" y="4679925"/>
            <a:ext cx="634940" cy="372745"/>
          </a:xfrm>
          <a:prstGeom prst="rect">
            <a:avLst/>
          </a:prstGeom>
          <a:ln w="12700">
            <a:noFill/>
          </a:ln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D8D46062-EBFE-4E53-88BE-10326C587B98}"/>
              </a:ext>
            </a:extLst>
          </p:cNvPr>
          <p:cNvSpPr txBox="1"/>
          <p:nvPr/>
        </p:nvSpPr>
        <p:spPr>
          <a:xfrm>
            <a:off x="5296884" y="955315"/>
            <a:ext cx="159510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CA" sz="1400" b="1" dirty="0">
                <a:cs typeface="Arial" panose="020B0604020202020204" pitchFamily="34" charset="0"/>
              </a:rPr>
              <a:t>Camera pipeline</a:t>
            </a:r>
            <a:endParaRPr lang="en-CA" sz="1400" b="1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AF95E68D-178D-40A2-8D7D-AE3E4BAD0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19" y="4689118"/>
            <a:ext cx="605923" cy="385723"/>
          </a:xfrm>
          <a:prstGeom prst="rect">
            <a:avLst/>
          </a:prstGeom>
          <a:ln w="12700">
            <a:noFill/>
          </a:ln>
        </p:spPr>
      </p:pic>
      <p:sp>
        <p:nvSpPr>
          <p:cNvPr id="72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7078403" y="1441555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grpSp>
        <p:nvGrpSpPr>
          <p:cNvPr id="3" name="Group 2"/>
          <p:cNvGrpSpPr/>
          <p:nvPr/>
        </p:nvGrpSpPr>
        <p:grpSpPr>
          <a:xfrm>
            <a:off x="1119468" y="2793631"/>
            <a:ext cx="1247349" cy="459356"/>
            <a:chOff x="521086" y="2758575"/>
            <a:chExt cx="1247349" cy="459356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1C51B8D-4A22-4785-BC0F-E46A06993833}"/>
                </a:ext>
              </a:extLst>
            </p:cNvPr>
            <p:cNvSpPr txBox="1"/>
            <p:nvPr/>
          </p:nvSpPr>
          <p:spPr>
            <a:xfrm>
              <a:off x="521086" y="2877490"/>
              <a:ext cx="1018139" cy="34044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4000">
                  <a:ln w="190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CA" sz="1400" dirty="0" smtClean="0">
                  <a:solidFill>
                    <a:schemeClr val="tx1"/>
                  </a:solidFill>
                  <a:latin typeface="+mn-lt"/>
                </a:rPr>
                <a:t>Sub-sample</a:t>
              </a:r>
              <a:endParaRPr lang="en-CA" sz="1400" b="1" dirty="0"/>
            </a:p>
            <a:p>
              <a:r>
                <a:rPr lang="en-CA" sz="1400" dirty="0" smtClean="0">
                  <a:solidFill>
                    <a:schemeClr val="tx1"/>
                  </a:solidFill>
                  <a:latin typeface="+mn-lt"/>
                </a:rPr>
                <a:t> </a:t>
              </a:r>
              <a:endParaRPr lang="en-CA" sz="1400" dirty="0">
                <a:solidFill>
                  <a:schemeClr val="tx1"/>
                </a:solidFill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436293" y="2758575"/>
                  <a:ext cx="332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</m:t>
                        </m:r>
                      </m:oMath>
                    </m:oMathPara>
                  </a14:m>
                  <a:endParaRPr lang="en-CA" b="1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6293" y="2758575"/>
                  <a:ext cx="332142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/>
              <p:nvPr/>
            </p:nvSpPr>
            <p:spPr>
              <a:xfrm>
                <a:off x="3136946" y="3472450"/>
                <a:ext cx="524800" cy="307777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=5500</m:t>
                          </m:r>
                          <m:r>
                            <m:rPr>
                              <m:sty m:val="p"/>
                            </m:rPr>
                            <a:rPr lang="en-CA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946" y="3472450"/>
                <a:ext cx="524800" cy="307777"/>
              </a:xfrm>
              <a:prstGeom prst="rect">
                <a:avLst/>
              </a:prstGeom>
              <a:blipFill>
                <a:blip r:embed="rId29"/>
                <a:stretch>
                  <a:fillRect r="-8953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4593479" y="3355904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C51B8D-4A22-4785-BC0F-E46A06993833}"/>
              </a:ext>
            </a:extLst>
          </p:cNvPr>
          <p:cNvSpPr txBox="1"/>
          <p:nvPr/>
        </p:nvSpPr>
        <p:spPr>
          <a:xfrm>
            <a:off x="9932887" y="1921793"/>
            <a:ext cx="1018139" cy="34044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>
                <a:ln w="19050"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 dirty="0" smtClean="0">
                <a:solidFill>
                  <a:schemeClr val="tx1"/>
                </a:solidFill>
                <a:latin typeface="+mn-lt"/>
              </a:rPr>
              <a:t>Sub-sample</a:t>
            </a:r>
            <a:endParaRPr lang="en-CA" sz="1400" b="1" dirty="0"/>
          </a:p>
          <a:p>
            <a:r>
              <a:rPr lang="en-CA" sz="14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CA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1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10138442" y="1429347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sp>
        <p:nvSpPr>
          <p:cNvPr id="82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7098576" y="3368929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4359859-34CD-4E9B-B726-A2F33B2E569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364" y="1450660"/>
            <a:ext cx="616278" cy="361789"/>
          </a:xfrm>
          <a:prstGeom prst="rect">
            <a:avLst/>
          </a:prstGeom>
          <a:ln w="12700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1651363" y="5466554"/>
            <a:ext cx="5764362" cy="1209477"/>
            <a:chOff x="1651363" y="5466554"/>
            <a:chExt cx="5764362" cy="1209477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651363" y="5466554"/>
              <a:ext cx="5185282" cy="1209477"/>
            </a:xfrm>
            <a:prstGeom prst="rect">
              <a:avLst/>
            </a:prstGeom>
          </p:spPr>
        </p:pic>
        <p:sp>
          <p:nvSpPr>
            <p:cNvPr id="84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 rot="10800000">
              <a:off x="6984383" y="5812788"/>
              <a:ext cx="431342" cy="404416"/>
            </a:xfrm>
            <a:prstGeom prst="rightArrow">
              <a:avLst/>
            </a:prstGeom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E4C9839-84F0-4E61-95FD-19A8F2DC307F}"/>
                  </a:ext>
                </a:extLst>
              </p:cNvPr>
              <p:cNvSpPr/>
              <p:nvPr/>
            </p:nvSpPr>
            <p:spPr>
              <a:xfrm>
                <a:off x="10867895" y="1860645"/>
                <a:ext cx="574324" cy="369332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r>
                  <a:rPr lang="en-CA" baseline="-250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tiny</a:t>
                </a:r>
                <a:endParaRPr lang="en-CA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E4C9839-84F0-4E61-95FD-19A8F2DC3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895" y="1860645"/>
                <a:ext cx="574324" cy="369332"/>
              </a:xfrm>
              <a:prstGeom prst="rect">
                <a:avLst/>
              </a:prstGeom>
              <a:blipFill>
                <a:blip r:embed="rId31"/>
                <a:stretch>
                  <a:fillRect b="-19672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EC7ABEEC-40BB-4E00-91FA-5D548C818208}"/>
                  </a:ext>
                </a:extLst>
              </p:cNvPr>
              <p:cNvSpPr/>
              <p:nvPr/>
            </p:nvSpPr>
            <p:spPr>
              <a:xfrm>
                <a:off x="8907742" y="5039486"/>
                <a:ext cx="531364" cy="338554"/>
              </a:xfrm>
              <a:prstGeom prst="rect">
                <a:avLst/>
              </a:prstGeom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r>
                  <a:rPr lang="en-CA" sz="1600" baseline="-250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tiny</a:t>
                </a:r>
                <a:endParaRPr lang="en-CA" sz="1600" dirty="0"/>
              </a:p>
            </p:txBody>
          </p:sp>
        </mc:Choice>
        <mc:Fallback xmlns=""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EC7ABEEC-40BB-4E00-91FA-5D548C8182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742" y="5039486"/>
                <a:ext cx="531364" cy="338554"/>
              </a:xfrm>
              <a:prstGeom prst="rect">
                <a:avLst/>
              </a:prstGeom>
              <a:blipFill>
                <a:blip r:embed="rId32"/>
                <a:stretch>
                  <a:fillRect b="-18182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/>
              <p:nvPr/>
            </p:nvSpPr>
            <p:spPr>
              <a:xfrm>
                <a:off x="8383080" y="3976916"/>
                <a:ext cx="1995538" cy="55399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>
                    <a:cs typeface="Arial" panose="020B0604020202020204" pitchFamily="34" charset="0"/>
                  </a:rPr>
                  <a:t>Tiny sRGB images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𝒀</m:t>
                    </m:r>
                    <m:r>
                      <m:rPr>
                        <m:sty m:val="p"/>
                      </m:rPr>
                      <a:rPr lang="en-CA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endParaRPr lang="en-CA" sz="1600" dirty="0">
                  <a:cs typeface="Times New Roman" panose="02020603050405020304" pitchFamily="18" charset="0"/>
                </a:endParaRPr>
              </a:p>
              <a:p>
                <a:endParaRPr lang="en-CA" sz="1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080" y="3976916"/>
                <a:ext cx="1995538" cy="553998"/>
              </a:xfrm>
              <a:prstGeom prst="rect">
                <a:avLst/>
              </a:prstGeom>
              <a:blipFill>
                <a:blip r:embed="rId33"/>
                <a:stretch>
                  <a:fillRect l="-91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7659176" y="5622111"/>
                <a:ext cx="3840674" cy="70788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Compute a color mapping </a:t>
                </a:r>
                <a:r>
                  <a:rPr lang="en-US" sz="2000" dirty="0"/>
                  <a:t>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i="1" baseline="-250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for </a:t>
                </a:r>
                <a:r>
                  <a:rPr lang="en-US" sz="2000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𝐘</m:t>
                        </m:r>
                      </m:e>
                      <m:sub>
                        <m:r>
                          <a:rPr lang="en-CA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CA" sz="20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r>
                  <a:rPr lang="en-CA" sz="2000" baseline="-250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tiny</a:t>
                </a:r>
                <a:r>
                  <a:rPr lang="en-CA" sz="2000" dirty="0"/>
                  <a:t> </a:t>
                </a:r>
                <a:r>
                  <a:rPr lang="en-US" sz="2000" dirty="0" smtClean="0"/>
                  <a:t>pair</a:t>
                </a:r>
                <a:endParaRPr lang="en-US" sz="2000" b="1" baseline="-25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176" y="5622111"/>
                <a:ext cx="3840674" cy="707886"/>
              </a:xfrm>
              <a:prstGeom prst="rect">
                <a:avLst/>
              </a:prstGeom>
              <a:blipFill>
                <a:blip r:embed="rId34"/>
                <a:stretch>
                  <a:fillRect l="-794" t="-4310" r="-2540" b="-1465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9075" y="5549061"/>
                <a:ext cx="6273581" cy="954107"/>
              </a:xfrm>
              <a:prstGeom prst="rect">
                <a:avLst/>
              </a:prstGeom>
              <a:ln w="190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Metadata to store mapping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CA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800" i="1" baseline="-25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0000FF"/>
                    </a:solidFill>
                  </a:rPr>
                  <a:t> requires approximately </a:t>
                </a:r>
                <a:r>
                  <a:rPr lang="en-US" sz="2800" dirty="0" err="1" smtClean="0">
                    <a:solidFill>
                      <a:srgbClr val="0000FF"/>
                    </a:solidFill>
                  </a:rPr>
                  <a:t>6KB</a:t>
                </a:r>
                <a:r>
                  <a:rPr lang="en-US" sz="2800" dirty="0" smtClean="0">
                    <a:solidFill>
                      <a:srgbClr val="0000FF"/>
                    </a:solidFill>
                  </a:rPr>
                  <a:t>. 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75" y="5549061"/>
                <a:ext cx="6273581" cy="95410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 w="190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90">
            <a:extLst>
              <a:ext uri="{FF2B5EF4-FFF2-40B4-BE49-F238E27FC236}">
                <a16:creationId xmlns:a16="http://schemas.microsoft.com/office/drawing/2014/main" id="{AFA19A44-ABC3-410E-B7D8-191CE45860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73" y="1037080"/>
            <a:ext cx="2055855" cy="13699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73270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0" y="-151950"/>
            <a:ext cx="12192000" cy="1325563"/>
          </a:xfrm>
        </p:spPr>
        <p:txBody>
          <a:bodyPr>
            <a:normAutofit/>
          </a:bodyPr>
          <a:lstStyle/>
          <a:p>
            <a:r>
              <a:rPr lang="en-CA" dirty="0">
                <a:latin typeface="+mn-lt"/>
              </a:rPr>
              <a:t>Applying </a:t>
            </a:r>
            <a:r>
              <a:rPr lang="en-CA" dirty="0" smtClean="0">
                <a:latin typeface="+mn-lt"/>
              </a:rPr>
              <a:t>color manipulation post-capture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15124"/>
            <a:ext cx="10515600" cy="4351338"/>
          </a:xfrm>
        </p:spPr>
        <p:txBody>
          <a:bodyPr/>
          <a:lstStyle/>
          <a:p>
            <a:r>
              <a:rPr lang="en-CA" dirty="0"/>
              <a:t>Extract metadata to correct </a:t>
            </a:r>
            <a:r>
              <a:rPr lang="en-CA" dirty="0" smtClean="0"/>
              <a:t>image</a:t>
            </a:r>
            <a:endParaRPr lang="en-CA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83C05FB-925A-47E8-80A1-59928A201049}"/>
              </a:ext>
            </a:extLst>
          </p:cNvPr>
          <p:cNvSpPr txBox="1"/>
          <p:nvPr/>
        </p:nvSpPr>
        <p:spPr>
          <a:xfrm>
            <a:off x="1783009" y="4149704"/>
            <a:ext cx="3214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sRGB-JPEG image </a:t>
            </a:r>
            <a:r>
              <a:rPr lang="en-CA" sz="16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05782B3F-8D54-436A-8C12-2A6DDA2E6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70" y="2450416"/>
            <a:ext cx="2427135" cy="169062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E0B7787-9A20-4F49-832F-F3221A280B88}"/>
              </a:ext>
            </a:extLst>
          </p:cNvPr>
          <p:cNvSpPr txBox="1"/>
          <p:nvPr/>
        </p:nvSpPr>
        <p:spPr>
          <a:xfrm>
            <a:off x="2368170" y="3044504"/>
            <a:ext cx="206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  <a:latin typeface="Arial" panose="020B0604020202020204" pitchFamily="34" charset="0"/>
                <a:ea typeface="Adobe Song Std L" panose="02020300000000000000" pitchFamily="18" charset="-128"/>
                <a:cs typeface="Arial" panose="020B0604020202020204" pitchFamily="34" charset="0"/>
              </a:rPr>
              <a:t>JPEG file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147225" y="2429456"/>
            <a:ext cx="3122228" cy="2039672"/>
            <a:chOff x="7147225" y="2429456"/>
            <a:chExt cx="3122228" cy="2039672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1D35FD1-5466-4F56-901F-A7A81D64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386" y="2429456"/>
              <a:ext cx="2537067" cy="16906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E00FE21-31D7-4814-B0EA-6ABDDD842A6D}"/>
                    </a:ext>
                  </a:extLst>
                </p:cNvPr>
                <p:cNvSpPr/>
                <p:nvPr/>
              </p:nvSpPr>
              <p:spPr>
                <a:xfrm>
                  <a:off x="8248574" y="4161351"/>
                  <a:ext cx="179077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CA" sz="1400" i="1">
                                <a:latin typeface="Cambria Math" panose="02040503050406030204" pitchFamily="18" charset="0"/>
                              </a:rPr>
                              <m:t>2500</m:t>
                            </m:r>
                            <m:r>
                              <m:rPr>
                                <m:sty m:val="p"/>
                              </m:rPr>
                              <a:rPr lang="en-CA" sz="140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en-CA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ɸ(</m:t>
                        </m:r>
                        <m:r>
                          <m:rPr>
                            <m:nor/>
                          </m:rPr>
                          <a:rPr lang="en-CA" sz="1400" b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a:rPr lang="en-CA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E00FE21-31D7-4814-B0EA-6ABDDD842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8574" y="4161351"/>
                  <a:ext cx="1790776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Arrow: Right 181">
              <a:extLst>
                <a:ext uri="{FF2B5EF4-FFF2-40B4-BE49-F238E27FC236}">
                  <a16:creationId xmlns:a16="http://schemas.microsoft.com/office/drawing/2014/main" id="{6C701EE1-F5F9-4EBA-A168-F763D11F0911}"/>
                </a:ext>
              </a:extLst>
            </p:cNvPr>
            <p:cNvSpPr/>
            <p:nvPr/>
          </p:nvSpPr>
          <p:spPr>
            <a:xfrm>
              <a:off x="7147225" y="2633672"/>
              <a:ext cx="454059" cy="254088"/>
            </a:xfrm>
            <a:prstGeom prst="rightArrow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94216" y="2573027"/>
            <a:ext cx="7347318" cy="2898871"/>
            <a:chOff x="2494216" y="2573027"/>
            <a:chExt cx="7347318" cy="2898871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46E6929-E246-41C8-8737-8B103B3BFB7B}"/>
                </a:ext>
              </a:extLst>
            </p:cNvPr>
            <p:cNvGrpSpPr/>
            <p:nvPr/>
          </p:nvGrpSpPr>
          <p:grpSpPr>
            <a:xfrm>
              <a:off x="5678853" y="3699825"/>
              <a:ext cx="942463" cy="942463"/>
              <a:chOff x="16131505" y="6267281"/>
              <a:chExt cx="1453491" cy="1453491"/>
            </a:xfrm>
          </p:grpSpPr>
          <p:pic>
            <p:nvPicPr>
              <p:cNvPr id="61" name="Picture 2" descr="Image result for file icon">
                <a:extLst>
                  <a:ext uri="{FF2B5EF4-FFF2-40B4-BE49-F238E27FC236}">
                    <a16:creationId xmlns:a16="http://schemas.microsoft.com/office/drawing/2014/main" id="{F85A6878-BEE3-4E62-8991-B45D710B74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31505" y="6267281"/>
                <a:ext cx="1453491" cy="1453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34E10B3-2A83-42BF-89FB-9FCB33118D4E}"/>
                  </a:ext>
                </a:extLst>
              </p:cNvPr>
              <p:cNvSpPr txBox="1"/>
              <p:nvPr/>
            </p:nvSpPr>
            <p:spPr>
              <a:xfrm>
                <a:off x="16462980" y="6516224"/>
                <a:ext cx="845416" cy="996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600" dirty="0"/>
                  <a:t>0101010</a:t>
                </a:r>
              </a:p>
              <a:p>
                <a:pPr algn="ctr"/>
                <a:r>
                  <a:rPr lang="en-CA" sz="600" dirty="0"/>
                  <a:t>101010111010111010100111010101011110101001111</a:t>
                </a:r>
              </a:p>
            </p:txBody>
          </p:sp>
        </p:grpSp>
        <p:sp>
          <p:nvSpPr>
            <p:cNvPr id="68" name="Arrow: Right 181">
              <a:extLst>
                <a:ext uri="{FF2B5EF4-FFF2-40B4-BE49-F238E27FC236}">
                  <a16:creationId xmlns:a16="http://schemas.microsoft.com/office/drawing/2014/main" id="{6C701EE1-F5F9-4EBA-A168-F763D11F0911}"/>
                </a:ext>
              </a:extLst>
            </p:cNvPr>
            <p:cNvSpPr/>
            <p:nvPr/>
          </p:nvSpPr>
          <p:spPr>
            <a:xfrm>
              <a:off x="4689485" y="2651368"/>
              <a:ext cx="454059" cy="254088"/>
            </a:xfrm>
            <a:prstGeom prst="rightArrow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2B1CC4B-49BC-4CD8-AFE4-6D4D3977C0BE}"/>
                </a:ext>
              </a:extLst>
            </p:cNvPr>
            <p:cNvSpPr txBox="1"/>
            <p:nvPr/>
          </p:nvSpPr>
          <p:spPr>
            <a:xfrm>
              <a:off x="5199823" y="2573027"/>
              <a:ext cx="1873526" cy="4506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4000">
                  <a:ln w="19050">
                    <a:noFill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CA" sz="1600" dirty="0"/>
                <a:t>Extract metadata</a:t>
              </a:r>
            </a:p>
          </p:txBody>
        </p:sp>
        <p:sp>
          <p:nvSpPr>
            <p:cNvPr id="70" name="Arrow: Right 187">
              <a:extLst>
                <a:ext uri="{FF2B5EF4-FFF2-40B4-BE49-F238E27FC236}">
                  <a16:creationId xmlns:a16="http://schemas.microsoft.com/office/drawing/2014/main" id="{90C66622-4ED9-4671-9369-FCF1F5E4C87C}"/>
                </a:ext>
              </a:extLst>
            </p:cNvPr>
            <p:cNvSpPr/>
            <p:nvPr/>
          </p:nvSpPr>
          <p:spPr>
            <a:xfrm rot="5400000">
              <a:off x="5976857" y="3103203"/>
              <a:ext cx="329327" cy="254088"/>
            </a:xfrm>
            <a:prstGeom prst="rightArrow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F17C7C4-33A1-4DA4-B14C-FD378DEF1E87}"/>
                </a:ext>
              </a:extLst>
            </p:cNvPr>
            <p:cNvSpPr txBox="1"/>
            <p:nvPr/>
          </p:nvSpPr>
          <p:spPr>
            <a:xfrm>
              <a:off x="3979375" y="5133344"/>
              <a:ext cx="431442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latin typeface="Arial" panose="020B0604020202020204" pitchFamily="34" charset="0"/>
                  <a:cs typeface="Arial" panose="020B0604020202020204" pitchFamily="34" charset="0"/>
                </a:rPr>
                <a:t>Example: Target temperature (</a:t>
              </a:r>
              <a:r>
                <a:rPr lang="en-CA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CA" sz="1600" dirty="0">
                  <a:latin typeface="Arial" panose="020B0604020202020204" pitchFamily="34" charset="0"/>
                  <a:cs typeface="Arial" panose="020B0604020202020204" pitchFamily="34" charset="0"/>
                </a:rPr>
                <a:t>) is 2500K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BE982EC-9D98-4F12-90D3-1734F9749210}"/>
                    </a:ext>
                  </a:extLst>
                </p:cNvPr>
                <p:cNvSpPr/>
                <p:nvPr/>
              </p:nvSpPr>
              <p:spPr>
                <a:xfrm>
                  <a:off x="5672261" y="3316139"/>
                  <a:ext cx="9668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2500</m:t>
                            </m:r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BE982EC-9D98-4F12-90D3-1734F97492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2261" y="3316139"/>
                  <a:ext cx="96686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/>
            <p:cNvSpPr txBox="1"/>
            <p:nvPr/>
          </p:nvSpPr>
          <p:spPr>
            <a:xfrm>
              <a:off x="2494216" y="4656642"/>
              <a:ext cx="7347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Metadata extracted and used to modify image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170" y="2759236"/>
            <a:ext cx="1109098" cy="23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66">
            <a:extLst>
              <a:ext uri="{FF2B5EF4-FFF2-40B4-BE49-F238E27FC236}">
                <a16:creationId xmlns:a16="http://schemas.microsoft.com/office/drawing/2014/main" id="{361257B3-55D7-4B83-A70D-C141406E2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2184" r="17189"/>
          <a:stretch/>
        </p:blipFill>
        <p:spPr>
          <a:xfrm>
            <a:off x="7429500" y="2539906"/>
            <a:ext cx="1695451" cy="21167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Target </a:t>
            </a:r>
            <a:r>
              <a:rPr lang="en-CA" dirty="0"/>
              <a:t>white-balance </a:t>
            </a:r>
            <a:r>
              <a:rPr lang="en-CA" dirty="0" smtClean="0"/>
              <a:t>is </a:t>
            </a:r>
            <a:r>
              <a:rPr lang="en-CA" dirty="0" smtClean="0">
                <a:solidFill>
                  <a:srgbClr val="FF0000"/>
                </a:solidFill>
              </a:rPr>
              <a:t>not</a:t>
            </a:r>
            <a:r>
              <a:rPr lang="en-CA" dirty="0" smtClean="0"/>
              <a:t> one of our </a:t>
            </a:r>
            <a:r>
              <a:rPr lang="en-CA" dirty="0" err="1" smtClean="0"/>
              <a:t>presets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83C05FB-925A-47E8-80A1-59928A201049}"/>
              </a:ext>
            </a:extLst>
          </p:cNvPr>
          <p:cNvSpPr txBox="1"/>
          <p:nvPr/>
        </p:nvSpPr>
        <p:spPr>
          <a:xfrm>
            <a:off x="1783009" y="4149704"/>
            <a:ext cx="3214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sRGB-JPEG image </a:t>
            </a:r>
            <a:r>
              <a:rPr lang="en-CA" sz="16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46E6929-E246-41C8-8737-8B103B3BFB7B}"/>
              </a:ext>
            </a:extLst>
          </p:cNvPr>
          <p:cNvGrpSpPr/>
          <p:nvPr/>
        </p:nvGrpSpPr>
        <p:grpSpPr>
          <a:xfrm>
            <a:off x="5123935" y="3732923"/>
            <a:ext cx="942463" cy="942463"/>
            <a:chOff x="16131505" y="6267281"/>
            <a:chExt cx="1453491" cy="1453491"/>
          </a:xfrm>
        </p:grpSpPr>
        <p:pic>
          <p:nvPicPr>
            <p:cNvPr id="61" name="Picture 2" descr="Image result for file icon">
              <a:extLst>
                <a:ext uri="{FF2B5EF4-FFF2-40B4-BE49-F238E27FC236}">
                  <a16:creationId xmlns:a16="http://schemas.microsoft.com/office/drawing/2014/main" id="{F85A6878-BEE3-4E62-8991-B45D710B7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1505" y="6267281"/>
              <a:ext cx="1453491" cy="145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34E10B3-2A83-42BF-89FB-9FCB33118D4E}"/>
                </a:ext>
              </a:extLst>
            </p:cNvPr>
            <p:cNvSpPr txBox="1"/>
            <p:nvPr/>
          </p:nvSpPr>
          <p:spPr>
            <a:xfrm>
              <a:off x="16462980" y="6516224"/>
              <a:ext cx="845416" cy="996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600" dirty="0"/>
                <a:t>0101010</a:t>
              </a:r>
            </a:p>
            <a:p>
              <a:pPr algn="ctr"/>
              <a:r>
                <a:rPr lang="en-CA" sz="600" dirty="0"/>
                <a:t>101010111010111010100111010101011110101001111</a:t>
              </a: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5782B3F-8D54-436A-8C12-2A6DDA2E6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70" y="2450416"/>
            <a:ext cx="2427135" cy="169062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E0B7787-9A20-4F49-832F-F3221A280B88}"/>
              </a:ext>
            </a:extLst>
          </p:cNvPr>
          <p:cNvSpPr txBox="1"/>
          <p:nvPr/>
        </p:nvSpPr>
        <p:spPr>
          <a:xfrm>
            <a:off x="2368170" y="3044504"/>
            <a:ext cx="206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  <a:latin typeface="Arial" panose="020B0604020202020204" pitchFamily="34" charset="0"/>
                <a:ea typeface="Adobe Song Std L" panose="02020300000000000000" pitchFamily="18" charset="-128"/>
                <a:cs typeface="Arial" panose="020B0604020202020204" pitchFamily="34" charset="0"/>
              </a:rPr>
              <a:t>JPEG file</a:t>
            </a:r>
          </a:p>
        </p:txBody>
      </p:sp>
      <p:sp>
        <p:nvSpPr>
          <p:cNvPr id="68" name="Arrow: Right 181">
            <a:extLst>
              <a:ext uri="{FF2B5EF4-FFF2-40B4-BE49-F238E27FC236}">
                <a16:creationId xmlns:a16="http://schemas.microsoft.com/office/drawing/2014/main" id="{6C701EE1-F5F9-4EBA-A168-F763D11F0911}"/>
              </a:ext>
            </a:extLst>
          </p:cNvPr>
          <p:cNvSpPr/>
          <p:nvPr/>
        </p:nvSpPr>
        <p:spPr>
          <a:xfrm>
            <a:off x="4689485" y="2651368"/>
            <a:ext cx="454059" cy="254088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B1CC4B-49BC-4CD8-AFE4-6D4D3977C0BE}"/>
              </a:ext>
            </a:extLst>
          </p:cNvPr>
          <p:cNvSpPr txBox="1"/>
          <p:nvPr/>
        </p:nvSpPr>
        <p:spPr>
          <a:xfrm>
            <a:off x="5199822" y="2573027"/>
            <a:ext cx="1873526" cy="4506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>
                <a:ln w="19050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600" dirty="0"/>
              <a:t>Extract metadata</a:t>
            </a:r>
          </a:p>
        </p:txBody>
      </p:sp>
      <p:sp>
        <p:nvSpPr>
          <p:cNvPr id="70" name="Arrow: Right 187">
            <a:extLst>
              <a:ext uri="{FF2B5EF4-FFF2-40B4-BE49-F238E27FC236}">
                <a16:creationId xmlns:a16="http://schemas.microsoft.com/office/drawing/2014/main" id="{90C66622-4ED9-4671-9369-FCF1F5E4C87C}"/>
              </a:ext>
            </a:extLst>
          </p:cNvPr>
          <p:cNvSpPr/>
          <p:nvPr/>
        </p:nvSpPr>
        <p:spPr>
          <a:xfrm rot="5400000">
            <a:off x="5976857" y="3103203"/>
            <a:ext cx="329327" cy="254088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/>
          </a:p>
        </p:txBody>
      </p:sp>
      <p:sp>
        <p:nvSpPr>
          <p:cNvPr id="71" name="Arrow: Right 181">
            <a:extLst>
              <a:ext uri="{FF2B5EF4-FFF2-40B4-BE49-F238E27FC236}">
                <a16:creationId xmlns:a16="http://schemas.microsoft.com/office/drawing/2014/main" id="{6C701EE1-F5F9-4EBA-A168-F763D11F0911}"/>
              </a:ext>
            </a:extLst>
          </p:cNvPr>
          <p:cNvSpPr/>
          <p:nvPr/>
        </p:nvSpPr>
        <p:spPr>
          <a:xfrm>
            <a:off x="7147225" y="2633672"/>
            <a:ext cx="454059" cy="254088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FC1E48-AF60-4C4B-AE00-6DD53A74C187}"/>
              </a:ext>
            </a:extLst>
          </p:cNvPr>
          <p:cNvGrpSpPr/>
          <p:nvPr/>
        </p:nvGrpSpPr>
        <p:grpSpPr>
          <a:xfrm>
            <a:off x="6356786" y="3721482"/>
            <a:ext cx="954303" cy="954303"/>
            <a:chOff x="16131505" y="6267281"/>
            <a:chExt cx="1453491" cy="1453491"/>
          </a:xfrm>
        </p:grpSpPr>
        <p:pic>
          <p:nvPicPr>
            <p:cNvPr id="20" name="Picture 2" descr="Image result for file icon">
              <a:extLst>
                <a:ext uri="{FF2B5EF4-FFF2-40B4-BE49-F238E27FC236}">
                  <a16:creationId xmlns:a16="http://schemas.microsoft.com/office/drawing/2014/main" id="{A8AA4F7D-C624-4DDD-9432-4874C37A1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1505" y="6267281"/>
              <a:ext cx="1453491" cy="145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0E3584-77CD-4583-BC1B-FAF19F86E895}"/>
                </a:ext>
              </a:extLst>
            </p:cNvPr>
            <p:cNvSpPr txBox="1"/>
            <p:nvPr/>
          </p:nvSpPr>
          <p:spPr>
            <a:xfrm>
              <a:off x="16462980" y="6516224"/>
              <a:ext cx="845415" cy="984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600" dirty="0"/>
                <a:t>0101010</a:t>
              </a:r>
            </a:p>
            <a:p>
              <a:r>
                <a:rPr lang="en-CA" sz="600" dirty="0"/>
                <a:t>10111001000000011010010010101011111010100111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BE982EC-9D98-4F12-90D3-1734F9749210}"/>
                  </a:ext>
                </a:extLst>
              </p:cNvPr>
              <p:cNvSpPr/>
              <p:nvPr/>
            </p:nvSpPr>
            <p:spPr>
              <a:xfrm>
                <a:off x="5117343" y="3385647"/>
                <a:ext cx="9668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2500</m:t>
                          </m:r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BE982EC-9D98-4F12-90D3-1734F97492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43" y="3385647"/>
                <a:ext cx="966867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E984656-98B4-4B6D-B862-2B88B1C4C57E}"/>
                  </a:ext>
                </a:extLst>
              </p:cNvPr>
              <p:cNvSpPr/>
              <p:nvPr/>
            </p:nvSpPr>
            <p:spPr>
              <a:xfrm>
                <a:off x="6343369" y="3459875"/>
                <a:ext cx="87927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4000</m:t>
                          </m:r>
                          <m:r>
                            <m:rPr>
                              <m:sty m:val="p"/>
                            </m:rPr>
                            <a:rPr lang="en-CA" sz="160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E984656-98B4-4B6D-B862-2B88B1C4C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369" y="3459875"/>
                <a:ext cx="879279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494215" y="4656642"/>
            <a:ext cx="7347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Metadata extracted and used to modify image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17C7C4-33A1-4DA4-B14C-FD378DEF1E87}"/>
              </a:ext>
            </a:extLst>
          </p:cNvPr>
          <p:cNvSpPr txBox="1"/>
          <p:nvPr/>
        </p:nvSpPr>
        <p:spPr>
          <a:xfrm>
            <a:off x="3979374" y="5133344"/>
            <a:ext cx="431442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Example #2: Target temperature (</a:t>
            </a:r>
            <a:r>
              <a:rPr lang="en-C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) is 3500K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8780500" y="2876050"/>
            <a:ext cx="1666141" cy="1468636"/>
            <a:chOff x="37293980" y="14847321"/>
            <a:chExt cx="1707283" cy="193800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B783CD8-E815-4D8A-8B25-089278966728}"/>
                </a:ext>
              </a:extLst>
            </p:cNvPr>
            <p:cNvGrpSpPr/>
            <p:nvPr/>
          </p:nvGrpSpPr>
          <p:grpSpPr>
            <a:xfrm>
              <a:off x="37293980" y="14847321"/>
              <a:ext cx="1707283" cy="1938003"/>
              <a:chOff x="5744186" y="2587651"/>
              <a:chExt cx="6222878" cy="6646106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2FC06E4-9BA7-4DAB-86C9-9D60428108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9958" y="4909815"/>
                <a:ext cx="2465575" cy="4323942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F5287B8-E13C-4381-8711-85513199575B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 flipH="1">
                <a:off x="9775532" y="4240305"/>
                <a:ext cx="1527293" cy="4993452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Arc 155">
                <a:extLst>
                  <a:ext uri="{FF2B5EF4-FFF2-40B4-BE49-F238E27FC236}">
                    <a16:creationId xmlns:a16="http://schemas.microsoft.com/office/drawing/2014/main" id="{B6201D97-DE57-4333-A833-82271EBA6BDC}"/>
                  </a:ext>
                </a:extLst>
              </p:cNvPr>
              <p:cNvSpPr/>
              <p:nvPr/>
            </p:nvSpPr>
            <p:spPr>
              <a:xfrm rot="18742103">
                <a:off x="7455099" y="3265790"/>
                <a:ext cx="4000640" cy="2644362"/>
              </a:xfrm>
              <a:custGeom>
                <a:avLst/>
                <a:gdLst>
                  <a:gd name="connsiteX0" fmla="*/ 1425686 w 2851373"/>
                  <a:gd name="connsiteY0" fmla="*/ 0 h 3013593"/>
                  <a:gd name="connsiteX1" fmla="*/ 2849058 w 2851373"/>
                  <a:gd name="connsiteY1" fmla="*/ 1420964 h 3013593"/>
                  <a:gd name="connsiteX2" fmla="*/ 1425687 w 2851373"/>
                  <a:gd name="connsiteY2" fmla="*/ 1506797 h 3013593"/>
                  <a:gd name="connsiteX3" fmla="*/ 1425686 w 2851373"/>
                  <a:gd name="connsiteY3" fmla="*/ 0 h 3013593"/>
                  <a:gd name="connsiteX0" fmla="*/ 1425686 w 2851373"/>
                  <a:gd name="connsiteY0" fmla="*/ 0 h 3013593"/>
                  <a:gd name="connsiteX1" fmla="*/ 2849058 w 2851373"/>
                  <a:gd name="connsiteY1" fmla="*/ 1420964 h 3013593"/>
                  <a:gd name="connsiteX0" fmla="*/ 0 w 1512206"/>
                  <a:gd name="connsiteY0" fmla="*/ 0 h 1506797"/>
                  <a:gd name="connsiteX1" fmla="*/ 1423372 w 1512206"/>
                  <a:gd name="connsiteY1" fmla="*/ 1420964 h 1506797"/>
                  <a:gd name="connsiteX2" fmla="*/ 1 w 1512206"/>
                  <a:gd name="connsiteY2" fmla="*/ 1506797 h 1506797"/>
                  <a:gd name="connsiteX3" fmla="*/ 0 w 1512206"/>
                  <a:gd name="connsiteY3" fmla="*/ 0 h 1506797"/>
                  <a:gd name="connsiteX0" fmla="*/ 0 w 1512206"/>
                  <a:gd name="connsiteY0" fmla="*/ 0 h 1506797"/>
                  <a:gd name="connsiteX1" fmla="*/ 1423372 w 1512206"/>
                  <a:gd name="connsiteY1" fmla="*/ 1420964 h 150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2206" h="1506797" stroke="0" extrusionOk="0">
                    <a:moveTo>
                      <a:pt x="0" y="0"/>
                    </a:moveTo>
                    <a:cubicBezTo>
                      <a:pt x="755836" y="0"/>
                      <a:pt x="1829167" y="832838"/>
                      <a:pt x="1423372" y="1420964"/>
                    </a:cubicBezTo>
                    <a:lnTo>
                      <a:pt x="1" y="1506797"/>
                    </a:lnTo>
                    <a:cubicBezTo>
                      <a:pt x="1" y="1004531"/>
                      <a:pt x="0" y="502266"/>
                      <a:pt x="0" y="0"/>
                    </a:cubicBezTo>
                    <a:close/>
                  </a:path>
                  <a:path w="1512206" h="1506797" fill="none">
                    <a:moveTo>
                      <a:pt x="0" y="0"/>
                    </a:moveTo>
                    <a:cubicBezTo>
                      <a:pt x="755836" y="0"/>
                      <a:pt x="1380316" y="623423"/>
                      <a:pt x="1423372" y="1420964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27903A0-8F51-4354-AF1D-94DC7A1554F6}"/>
                      </a:ext>
                    </a:extLst>
                  </p:cNvPr>
                  <p:cNvSpPr txBox="1"/>
                  <p:nvPr/>
                </p:nvSpPr>
                <p:spPr>
                  <a:xfrm>
                    <a:off x="8245721" y="2842931"/>
                    <a:ext cx="2136425" cy="139280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CA" sz="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>
                                  <a:latin typeface="Cambria Math" panose="02040503050406030204" pitchFamily="18" charset="0"/>
                                </a:rPr>
                                <m:t>35</m:t>
                              </m:r>
                              <m:r>
                                <a:rPr lang="en-CA" sz="70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  <m:sup>
                              <m:r>
                                <a:rPr lang="en-CA" sz="700" i="1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CA" sz="700">
                              <a:latin typeface="Cambria Math" panose="02040503050406030204" pitchFamily="18" charset="0"/>
                            </a:rPr>
                            <m:t>K</m:t>
                          </m:r>
                        </m:oMath>
                      </m:oMathPara>
                    </a14:m>
                    <a:endParaRPr lang="en-CA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endParaRPr lang="en-GB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17" name="TextBox 216">
                    <a:extLst>
                      <a:ext uri="{FF2B5EF4-FFF2-40B4-BE49-F238E27FC236}">
                        <a16:creationId xmlns:a16="http://schemas.microsoft.com/office/drawing/2014/main" id="{727903A0-8F51-4354-AF1D-94DC7A1554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45723" y="2842933"/>
                    <a:ext cx="2009070" cy="1327913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6C3D354-761F-4E7D-9931-18C386646F69}"/>
                      </a:ext>
                    </a:extLst>
                  </p:cNvPr>
                  <p:cNvSpPr txBox="1"/>
                  <p:nvPr/>
                </p:nvSpPr>
                <p:spPr>
                  <a:xfrm>
                    <a:off x="9417532" y="2983828"/>
                    <a:ext cx="2549532" cy="139280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CA" sz="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a:rPr lang="en-CA" sz="700">
                                  <a:latin typeface="Cambria Math" panose="02040503050406030204" pitchFamily="18" charset="0"/>
                                </a:rPr>
                                <m:t>2500</m:t>
                              </m:r>
                            </m:e>
                            <m:sup>
                              <m:r>
                                <a:rPr lang="en-CA" sz="700" i="1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CA" sz="700">
                              <a:latin typeface="Cambria Math" panose="02040503050406030204" pitchFamily="18" charset="0"/>
                            </a:rPr>
                            <m:t>K</m:t>
                          </m:r>
                        </m:oMath>
                      </m:oMathPara>
                    </a14:m>
                    <a:endParaRPr lang="en-US" sz="700" dirty="0">
                      <a:latin typeface="Cambria Math" panose="02040503050406030204" pitchFamily="18" charset="0"/>
                    </a:endParaRPr>
                  </a:p>
                  <a:p>
                    <a:endParaRPr lang="en-GB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6C3D354-761F-4E7D-9931-18C386646F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17532" y="2983828"/>
                    <a:ext cx="2549532" cy="1392802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1881171-560D-4BD2-B733-9174C6B6B1BA}"/>
                      </a:ext>
                    </a:extLst>
                  </p:cNvPr>
                  <p:cNvSpPr txBox="1"/>
                  <p:nvPr/>
                </p:nvSpPr>
                <p:spPr>
                  <a:xfrm>
                    <a:off x="5744186" y="3914767"/>
                    <a:ext cx="2136425" cy="139280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CA" sz="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70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  <m:r>
                                <a:rPr lang="en-CA" sz="70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  <m:sup>
                              <m:r>
                                <a:rPr lang="en-CA" sz="700" i="1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CA" sz="700">
                              <a:latin typeface="Cambria Math" panose="02040503050406030204" pitchFamily="18" charset="0"/>
                            </a:rPr>
                            <m:t>K</m:t>
                          </m:r>
                        </m:oMath>
                      </m:oMathPara>
                    </a14:m>
                    <a:endParaRPr lang="en-GB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endParaRPr lang="en-GB"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01881171-560D-4BD2-B733-9174C6B6B1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4186" y="3914770"/>
                    <a:ext cx="2009070" cy="1327913"/>
                  </a:xfrm>
                  <a:prstGeom prst="rect">
                    <a:avLst/>
                  </a:prstGeom>
                  <a:blipFill>
                    <a:blip r:embed="rId5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ACA0F5-7AFD-4847-9605-0741BCC3B601}"/>
                </a:ext>
              </a:extLst>
            </p:cNvPr>
            <p:cNvCxnSpPr>
              <a:cxnSpLocks/>
            </p:cNvCxnSpPr>
            <p:nvPr/>
          </p:nvCxnSpPr>
          <p:spPr>
            <a:xfrm>
              <a:off x="38301784" y="15153025"/>
              <a:ext cx="98221" cy="1632298"/>
            </a:xfrm>
            <a:prstGeom prst="line">
              <a:avLst/>
            </a:prstGeom>
            <a:ln w="25400"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722181">
              <a:off x="38491492" y="15201190"/>
              <a:ext cx="410145" cy="32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9551332">
              <a:off x="37898786" y="15223252"/>
              <a:ext cx="475313" cy="32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1-g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682809" y="2358085"/>
            <a:ext cx="264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Correlated Color Temperatures in CIE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Yxy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89766" y="2507540"/>
            <a:ext cx="3893613" cy="2033131"/>
            <a:chOff x="26802350" y="14327289"/>
            <a:chExt cx="7236992" cy="37789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E00FE21-31D7-4814-B0EA-6ABDDD842A6D}"/>
                    </a:ext>
                  </a:extLst>
                </p:cNvPr>
                <p:cNvSpPr/>
                <p:nvPr/>
              </p:nvSpPr>
              <p:spPr>
                <a:xfrm>
                  <a:off x="26802350" y="17476971"/>
                  <a:ext cx="5691415" cy="6292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CA" sz="1600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2500</m:t>
                          </m:r>
                          <m:r>
                            <m:rPr>
                              <m:sty m:val="p"/>
                            </m:rPr>
                            <a:rPr lang="en-CA" sz="160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CA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ɸ</m:t>
                      </m:r>
                      <m:d>
                        <m:dPr>
                          <m:ctrlPr>
                            <a:rPr lang="en-CA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1600" b="1" dirty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(1−</m:t>
                      </m:r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a14:m>
                  <a:r>
                    <a:rPr lang="en-CA" sz="16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CA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E00FE21-31D7-4814-B0EA-6ABDDD842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02350" y="17476971"/>
                  <a:ext cx="5691415" cy="629265"/>
                </a:xfrm>
                <a:prstGeom prst="rect">
                  <a:avLst/>
                </a:prstGeom>
                <a:blipFill rotWithShape="0">
                  <a:blip r:embed="rId53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E00FE21-31D7-4814-B0EA-6ABDDD842A6D}"/>
                    </a:ext>
                  </a:extLst>
                </p:cNvPr>
                <p:cNvSpPr/>
                <p:nvPr/>
              </p:nvSpPr>
              <p:spPr>
                <a:xfrm>
                  <a:off x="30786069" y="17471116"/>
                  <a:ext cx="3253273" cy="6292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600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40</m:t>
                            </m:r>
                            <m:r>
                              <a:rPr lang="en-CA" sz="1600" i="1"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sty m:val="p"/>
                              </m:rPr>
                              <a:rPr lang="en-CA" sz="160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en-CA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ɸ(</m:t>
                        </m:r>
                        <m:r>
                          <m:rPr>
                            <m:nor/>
                          </m:rPr>
                          <a:rPr lang="en-CA" sz="1600" b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a:rPr lang="en-CA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A" sz="160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E00FE21-31D7-4814-B0EA-6ABDDD842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6069" y="17471116"/>
                  <a:ext cx="3253273" cy="629265"/>
                </a:xfrm>
                <a:prstGeom prst="rect">
                  <a:avLst/>
                </a:prstGeom>
                <a:blipFill rotWithShape="0">
                  <a:blip r:embed="rId54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EC3154E-174C-417F-82F8-504BC0930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5134" y="14327289"/>
              <a:ext cx="4609049" cy="3071333"/>
            </a:xfrm>
            <a:prstGeom prst="rect">
              <a:avLst/>
            </a:prstGeom>
          </p:spPr>
        </p:pic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0" y="-151950"/>
            <a:ext cx="12192000" cy="1325563"/>
          </a:xfrm>
        </p:spPr>
        <p:txBody>
          <a:bodyPr>
            <a:normAutofit/>
          </a:bodyPr>
          <a:lstStyle/>
          <a:p>
            <a:r>
              <a:rPr lang="en-CA" dirty="0"/>
              <a:t>Applying </a:t>
            </a:r>
            <a:r>
              <a:rPr lang="en-CA" dirty="0" smtClean="0"/>
              <a:t>color </a:t>
            </a:r>
            <a:r>
              <a:rPr lang="en-CA" dirty="0"/>
              <a:t>manipulation post-capture</a:t>
            </a:r>
            <a:endParaRPr lang="en-US" dirty="0">
              <a:latin typeface="+mn-lt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48170" y="2759236"/>
            <a:ext cx="1109098" cy="23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9" grpId="0"/>
      <p:bldP spid="3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8761"/>
            <a:ext cx="10515600" cy="1325563"/>
          </a:xfrm>
        </p:spPr>
        <p:txBody>
          <a:bodyPr/>
          <a:lstStyle/>
          <a:p>
            <a:r>
              <a:rPr lang="en-US" dirty="0" smtClean="0"/>
              <a:t>Color temperature </a:t>
            </a:r>
            <a:r>
              <a:rPr lang="en-US" dirty="0"/>
              <a:t>t</a:t>
            </a:r>
            <a:r>
              <a:rPr lang="en-US" dirty="0" smtClean="0"/>
              <a:t>uning</a:t>
            </a:r>
            <a:endParaRPr lang="en-US" dirty="0"/>
          </a:p>
        </p:txBody>
      </p:sp>
      <p:pic>
        <p:nvPicPr>
          <p:cNvPr id="4" name="Tu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081690"/>
            <a:ext cx="95504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3673" y="6375400"/>
            <a:ext cx="716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image captured + </a:t>
            </a:r>
            <a:r>
              <a:rPr lang="en-US" dirty="0" err="1" smtClean="0"/>
              <a:t>6KB</a:t>
            </a:r>
            <a:r>
              <a:rPr lang="en-US" dirty="0" smtClean="0"/>
              <a:t> of metadata embedded as a JPEG comment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3" y="5526940"/>
            <a:ext cx="840174" cy="8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8761"/>
            <a:ext cx="10515600" cy="1325563"/>
          </a:xfrm>
        </p:spPr>
        <p:txBody>
          <a:bodyPr/>
          <a:lstStyle/>
          <a:p>
            <a:r>
              <a:rPr lang="en-US" dirty="0" smtClean="0"/>
              <a:t>Color temperature </a:t>
            </a:r>
            <a:r>
              <a:rPr lang="en-US" dirty="0"/>
              <a:t>t</a:t>
            </a:r>
            <a:r>
              <a:rPr lang="en-US" dirty="0" smtClean="0"/>
              <a:t>uning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3673" y="6375400"/>
            <a:ext cx="716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image captured + </a:t>
            </a:r>
            <a:r>
              <a:rPr lang="en-US" dirty="0" err="1" smtClean="0"/>
              <a:t>6KB</a:t>
            </a:r>
            <a:r>
              <a:rPr lang="en-US" dirty="0" smtClean="0"/>
              <a:t> of metadata embedded as a JPEG comment</a:t>
            </a:r>
            <a:endParaRPr lang="en-US" dirty="0"/>
          </a:p>
        </p:txBody>
      </p:sp>
      <p:pic>
        <p:nvPicPr>
          <p:cNvPr id="3" name="Tunin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6635" y="1026459"/>
            <a:ext cx="6418730" cy="5348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80" y="5526940"/>
            <a:ext cx="840174" cy="8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2152650" y="-151950"/>
            <a:ext cx="7886700" cy="1325563"/>
          </a:xfrm>
        </p:spPr>
        <p:txBody>
          <a:bodyPr>
            <a:normAutofit/>
          </a:bodyPr>
          <a:lstStyle/>
          <a:p>
            <a:r>
              <a:rPr lang="en-CA" dirty="0">
                <a:latin typeface="+mn-lt"/>
              </a:rPr>
              <a:t>Results</a:t>
            </a:r>
            <a:endParaRPr lang="en-US" dirty="0">
              <a:latin typeface="+mn-lt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5DB6CF0-8E49-45A8-B14B-ECE7C8F3D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1" y="1599336"/>
            <a:ext cx="2700523" cy="17998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6659A0F-67EC-4CA6-924D-5630DEFDA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1" y="3500648"/>
            <a:ext cx="2700523" cy="17998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88398E6-CD8D-46A4-95D3-B240CD123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96" y="1599336"/>
            <a:ext cx="2700523" cy="179989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863C56-E223-48B9-8563-FD34F6EADA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96" y="3500648"/>
            <a:ext cx="2700523" cy="1799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661BF24-A5C6-4FBA-8C82-F82B18E32896}"/>
                  </a:ext>
                </a:extLst>
              </p:cNvPr>
              <p:cNvSpPr txBox="1"/>
              <p:nvPr/>
            </p:nvSpPr>
            <p:spPr>
              <a:xfrm>
                <a:off x="3236595" y="1597854"/>
                <a:ext cx="1057937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8.95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661BF24-A5C6-4FBA-8C82-F82B18E32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595" y="1597854"/>
                <a:ext cx="1057937" cy="338554"/>
              </a:xfrm>
              <a:prstGeom prst="rect">
                <a:avLst/>
              </a:prstGeom>
              <a:blipFill>
                <a:blip r:embed="rId7"/>
                <a:stretch>
                  <a:fillRect t="-5357" r="-578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1D575D-6246-42F1-BBFB-7D29CEC1BE92}"/>
                  </a:ext>
                </a:extLst>
              </p:cNvPr>
              <p:cNvSpPr txBox="1"/>
              <p:nvPr/>
            </p:nvSpPr>
            <p:spPr>
              <a:xfrm>
                <a:off x="3236595" y="3500658"/>
                <a:ext cx="1057937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9.47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1D575D-6246-42F1-BBFB-7D29CEC1B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595" y="3500658"/>
                <a:ext cx="1057937" cy="338554"/>
              </a:xfrm>
              <a:prstGeom prst="rect">
                <a:avLst/>
              </a:prstGeom>
              <a:blipFill>
                <a:blip r:embed="rId8"/>
                <a:stretch>
                  <a:fillRect t="-5357" r="-578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>
            <a:extLst>
              <a:ext uri="{FF2B5EF4-FFF2-40B4-BE49-F238E27FC236}">
                <a16:creationId xmlns:a16="http://schemas.microsoft.com/office/drawing/2014/main" id="{08003B2A-6725-4438-BEA7-DEFCF2EA1C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88" y="1599336"/>
            <a:ext cx="2700523" cy="179989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D2026EB-A1D9-4B6A-A279-C4B162E64B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88" y="3500648"/>
            <a:ext cx="2700523" cy="179989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47DFE80-5006-4B5E-A55B-9B8C1082E0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33" y="1599336"/>
            <a:ext cx="2700523" cy="179989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BFD191B-7026-46F2-8D6F-1D67F1CAFD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33" y="3500648"/>
            <a:ext cx="2700523" cy="1799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A64E46B-A025-4BC0-9C7F-164E5A8028F5}"/>
                  </a:ext>
                </a:extLst>
              </p:cNvPr>
              <p:cNvSpPr txBox="1"/>
              <p:nvPr/>
            </p:nvSpPr>
            <p:spPr>
              <a:xfrm>
                <a:off x="6031492" y="1594661"/>
                <a:ext cx="1060896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4.25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A64E46B-A025-4BC0-9C7F-164E5A802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492" y="1594661"/>
                <a:ext cx="1060896" cy="338554"/>
              </a:xfrm>
              <a:prstGeom prst="rect">
                <a:avLst/>
              </a:prstGeom>
              <a:blipFill>
                <a:blip r:embed="rId13"/>
                <a:stretch>
                  <a:fillRect t="-5455" r="-575" b="-2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232B4A7A-77C7-4E79-B300-79BF4B654CA8}"/>
              </a:ext>
            </a:extLst>
          </p:cNvPr>
          <p:cNvSpPr txBox="1"/>
          <p:nvPr/>
        </p:nvSpPr>
        <p:spPr>
          <a:xfrm>
            <a:off x="9041331" y="1598920"/>
            <a:ext cx="1060898" cy="33855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6500K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287FF2-C33B-4188-9045-C33E84D3E2C6}"/>
                  </a:ext>
                </a:extLst>
              </p:cNvPr>
              <p:cNvSpPr txBox="1"/>
              <p:nvPr/>
            </p:nvSpPr>
            <p:spPr>
              <a:xfrm>
                <a:off x="6031490" y="3500658"/>
                <a:ext cx="1092461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4.15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287FF2-C33B-4188-9045-C33E84D3E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490" y="3500658"/>
                <a:ext cx="1092461" cy="338554"/>
              </a:xfrm>
              <a:prstGeom prst="rect">
                <a:avLst/>
              </a:prstGeom>
              <a:blipFill>
                <a:blip r:embed="rId1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0302C7A3-234D-4357-8F77-3825AE8D9F74}"/>
              </a:ext>
            </a:extLst>
          </p:cNvPr>
          <p:cNvSpPr txBox="1"/>
          <p:nvPr/>
        </p:nvSpPr>
        <p:spPr>
          <a:xfrm>
            <a:off x="9041331" y="3500658"/>
            <a:ext cx="1060898" cy="33855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2850K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52056A-60C3-4CEA-B52A-401687174256}"/>
              </a:ext>
            </a:extLst>
          </p:cNvPr>
          <p:cNvSpPr txBox="1"/>
          <p:nvPr/>
        </p:nvSpPr>
        <p:spPr>
          <a:xfrm>
            <a:off x="235862" y="5273388"/>
            <a:ext cx="310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Input sRGB-rendered images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DEA8DFF-F370-47C5-B290-24A4DF21C3B6}"/>
              </a:ext>
            </a:extLst>
          </p:cNvPr>
          <p:cNvSpPr txBox="1"/>
          <p:nvPr/>
        </p:nvSpPr>
        <p:spPr>
          <a:xfrm>
            <a:off x="3224488" y="5273388"/>
            <a:ext cx="2700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Diagonal results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751576-5002-4291-A1A0-C5AC6B180D36}"/>
              </a:ext>
            </a:extLst>
          </p:cNvPr>
          <p:cNvSpPr txBox="1"/>
          <p:nvPr/>
        </p:nvSpPr>
        <p:spPr>
          <a:xfrm>
            <a:off x="6056710" y="5273388"/>
            <a:ext cx="2700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Our results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397264-3B93-4484-965C-4EFBC375E5AF}"/>
              </a:ext>
            </a:extLst>
          </p:cNvPr>
          <p:cNvSpPr txBox="1"/>
          <p:nvPr/>
        </p:nvSpPr>
        <p:spPr>
          <a:xfrm>
            <a:off x="8621486" y="5276303"/>
            <a:ext cx="3657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In-camera rendered images with target temperatures (</a:t>
            </a:r>
            <a:r>
              <a:rPr lang="en-CA" sz="2200" i="1" dirty="0">
                <a:latin typeface="Gill Sans MT (Body)"/>
                <a:cs typeface="Times New Roman" panose="02020603050405020304" pitchFamily="18" charset="0"/>
              </a:rPr>
              <a:t>t</a:t>
            </a:r>
            <a:r>
              <a:rPr lang="en-CA" sz="2200" dirty="0">
                <a:latin typeface="Gill Sans MT (Body)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181E7C0-0314-4221-8A6D-03BD0036DE84}"/>
              </a:ext>
            </a:extLst>
          </p:cNvPr>
          <p:cNvCxnSpPr>
            <a:cxnSpLocks/>
          </p:cNvCxnSpPr>
          <p:nvPr/>
        </p:nvCxnSpPr>
        <p:spPr>
          <a:xfrm>
            <a:off x="8882743" y="1557453"/>
            <a:ext cx="0" cy="370609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6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2152650" y="-151950"/>
            <a:ext cx="7886700" cy="1325563"/>
          </a:xfrm>
        </p:spPr>
        <p:txBody>
          <a:bodyPr>
            <a:normAutofit/>
          </a:bodyPr>
          <a:lstStyle/>
          <a:p>
            <a:r>
              <a:rPr lang="en-CA" dirty="0">
                <a:latin typeface="+mn-lt"/>
              </a:rPr>
              <a:t>Results</a:t>
            </a:r>
            <a:endParaRPr lang="en-US" dirty="0"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7FF784-9773-456B-8CC6-47F0249C5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1" y="1562341"/>
            <a:ext cx="2700523" cy="17998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75401A-2D71-447F-854C-D5785B8D1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96" y="1562341"/>
            <a:ext cx="2700523" cy="1799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CBE1CF-533C-410D-8387-5EB74BBFA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1" y="3463652"/>
            <a:ext cx="2700522" cy="1799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7BBEE0-0C51-48F0-89D3-0A3A979961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96" y="3463652"/>
            <a:ext cx="2700522" cy="179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BFEE10-62EE-47AA-8062-F73B0BE7AA27}"/>
                  </a:ext>
                </a:extLst>
              </p:cNvPr>
              <p:cNvSpPr txBox="1"/>
              <p:nvPr/>
            </p:nvSpPr>
            <p:spPr>
              <a:xfrm>
                <a:off x="3236595" y="1563842"/>
                <a:ext cx="1060898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6.53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BFEE10-62EE-47AA-8062-F73B0BE7A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595" y="1563842"/>
                <a:ext cx="1060898" cy="338554"/>
              </a:xfrm>
              <a:prstGeom prst="rect">
                <a:avLst/>
              </a:prstGeom>
              <a:blipFill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110C01-B623-4554-9C1F-64D2C69C57D0}"/>
                  </a:ext>
                </a:extLst>
              </p:cNvPr>
              <p:cNvSpPr txBox="1"/>
              <p:nvPr/>
            </p:nvSpPr>
            <p:spPr>
              <a:xfrm>
                <a:off x="3236595" y="3463450"/>
                <a:ext cx="1060898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5.68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110C01-B623-4554-9C1F-64D2C69C5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595" y="3463450"/>
                <a:ext cx="1060898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2CA0B217-2DAD-4E95-BF97-C0ECDC2B42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87" y="1562340"/>
            <a:ext cx="2700523" cy="17998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2689AC-CC50-4F12-A098-02164452AA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33" y="1562341"/>
            <a:ext cx="2700523" cy="17998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35BDD6-8F8E-4227-880F-0E314E1B39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88" y="3463652"/>
            <a:ext cx="2700523" cy="17998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22776C-A95C-4097-956B-48B88A5D88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33" y="3463652"/>
            <a:ext cx="2700522" cy="179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AA7C08-1C81-432E-87E0-1299225916B8}"/>
                  </a:ext>
                </a:extLst>
              </p:cNvPr>
              <p:cNvSpPr txBox="1"/>
              <p:nvPr/>
            </p:nvSpPr>
            <p:spPr>
              <a:xfrm>
                <a:off x="6027231" y="1557453"/>
                <a:ext cx="1054510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3.29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AA7C08-1C81-432E-87E0-129922591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231" y="1557453"/>
                <a:ext cx="1054510" cy="338554"/>
              </a:xfrm>
              <a:prstGeom prst="rect">
                <a:avLst/>
              </a:prstGeom>
              <a:blipFill>
                <a:blip r:embed="rId12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1ADF7E0-A0A6-4AD9-9785-EE951389A346}"/>
              </a:ext>
            </a:extLst>
          </p:cNvPr>
          <p:cNvSpPr txBox="1"/>
          <p:nvPr/>
        </p:nvSpPr>
        <p:spPr>
          <a:xfrm>
            <a:off x="9041331" y="1559583"/>
            <a:ext cx="1054510" cy="33855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5500K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E82FBB9-6062-49FF-BBF2-628692DF8BD0}"/>
                  </a:ext>
                </a:extLst>
              </p:cNvPr>
              <p:cNvSpPr txBox="1"/>
              <p:nvPr/>
            </p:nvSpPr>
            <p:spPr>
              <a:xfrm>
                <a:off x="6027232" y="3463450"/>
                <a:ext cx="1060899" cy="338554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CA" sz="16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CA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CA" sz="1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3.66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E82FBB9-6062-49FF-BBF2-628692DF8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232" y="3463450"/>
                <a:ext cx="1060899" cy="338554"/>
              </a:xfrm>
              <a:prstGeom prst="rect">
                <a:avLst/>
              </a:prstGeom>
              <a:blipFill>
                <a:blip r:embed="rId1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E82A8C4-48B4-4AFC-BC19-05F1773FB6B3}"/>
              </a:ext>
            </a:extLst>
          </p:cNvPr>
          <p:cNvSpPr txBox="1"/>
          <p:nvPr/>
        </p:nvSpPr>
        <p:spPr>
          <a:xfrm>
            <a:off x="9042395" y="3463450"/>
            <a:ext cx="1060898" cy="33855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2850K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C9791A-7217-435E-91FB-07E5435726BA}"/>
              </a:ext>
            </a:extLst>
          </p:cNvPr>
          <p:cNvSpPr txBox="1"/>
          <p:nvPr/>
        </p:nvSpPr>
        <p:spPr>
          <a:xfrm>
            <a:off x="235862" y="5273388"/>
            <a:ext cx="310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Input sRGB-rendered images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527FC-CF87-4140-B18D-95D8DEE5B943}"/>
              </a:ext>
            </a:extLst>
          </p:cNvPr>
          <p:cNvSpPr txBox="1"/>
          <p:nvPr/>
        </p:nvSpPr>
        <p:spPr>
          <a:xfrm>
            <a:off x="3224488" y="5273388"/>
            <a:ext cx="2700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Diagonal results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832152-1CD5-4F4C-AA0A-1F40C7075273}"/>
              </a:ext>
            </a:extLst>
          </p:cNvPr>
          <p:cNvSpPr txBox="1"/>
          <p:nvPr/>
        </p:nvSpPr>
        <p:spPr>
          <a:xfrm>
            <a:off x="6056710" y="5273388"/>
            <a:ext cx="2700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Our results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B04323-FC6E-4E34-8378-3B535D51C2F1}"/>
              </a:ext>
            </a:extLst>
          </p:cNvPr>
          <p:cNvSpPr txBox="1"/>
          <p:nvPr/>
        </p:nvSpPr>
        <p:spPr>
          <a:xfrm>
            <a:off x="8621486" y="5276303"/>
            <a:ext cx="3657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dirty="0">
                <a:latin typeface="Gill Sans MT (Body)"/>
                <a:cs typeface="Arial" panose="020B0604020202020204" pitchFamily="34" charset="0"/>
              </a:rPr>
              <a:t>In-camera rendered images with target temperatures (</a:t>
            </a:r>
            <a:r>
              <a:rPr lang="en-CA" sz="2200" i="1" dirty="0">
                <a:latin typeface="Gill Sans MT (Body)"/>
                <a:cs typeface="Times New Roman" panose="02020603050405020304" pitchFamily="18" charset="0"/>
              </a:rPr>
              <a:t>t</a:t>
            </a:r>
            <a:r>
              <a:rPr lang="en-CA" sz="2200" dirty="0">
                <a:latin typeface="Gill Sans MT (Body)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236F4A-58E2-425E-BE32-21E9DA469B92}"/>
              </a:ext>
            </a:extLst>
          </p:cNvPr>
          <p:cNvCxnSpPr>
            <a:cxnSpLocks/>
          </p:cNvCxnSpPr>
          <p:nvPr/>
        </p:nvCxnSpPr>
        <p:spPr>
          <a:xfrm>
            <a:off x="8882743" y="1557453"/>
            <a:ext cx="0" cy="370609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4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828" y="2792119"/>
            <a:ext cx="10515600" cy="982021"/>
          </a:xfrm>
        </p:spPr>
        <p:txBody>
          <a:bodyPr>
            <a:normAutofit/>
          </a:bodyPr>
          <a:lstStyle/>
          <a:p>
            <a:pPr algn="ctr"/>
            <a:r>
              <a:rPr lang="en-CA" sz="5400" b="1" dirty="0" smtClean="0">
                <a:solidFill>
                  <a:srgbClr val="0000FF"/>
                </a:solidFill>
              </a:rPr>
              <a:t>Additional applications</a:t>
            </a:r>
            <a:endParaRPr lang="en-CA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2152650" y="-151950"/>
            <a:ext cx="7886700" cy="1325563"/>
          </a:xfrm>
        </p:spPr>
        <p:txBody>
          <a:bodyPr>
            <a:normAutofit/>
          </a:bodyPr>
          <a:lstStyle/>
          <a:p>
            <a:r>
              <a:rPr lang="en-CA" dirty="0">
                <a:latin typeface="+mn-lt"/>
              </a:rPr>
              <a:t>Dual-illumination s</a:t>
            </a:r>
            <a:r>
              <a:rPr lang="en-CA" dirty="0" smtClean="0">
                <a:latin typeface="+mn-lt"/>
              </a:rPr>
              <a:t>cene</a:t>
            </a:r>
            <a:endParaRPr lang="en-US" dirty="0">
              <a:latin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1EC79B-2365-4A50-9B47-60F684234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59" y="896803"/>
            <a:ext cx="3540947" cy="2266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28D72A-1567-43A8-8E88-9C6DA7CAC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57" y="896801"/>
            <a:ext cx="3540947" cy="22662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933E58-EDF7-4B80-A835-489300CD0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56" y="3931723"/>
            <a:ext cx="3540947" cy="22654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3A5D98-0FFE-4DA6-8799-304B24EDB0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59" y="3931723"/>
            <a:ext cx="3540942" cy="22654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35FB8DC-B205-40FA-A09E-F482F7C50B1A}"/>
              </a:ext>
            </a:extLst>
          </p:cNvPr>
          <p:cNvSpPr txBox="1"/>
          <p:nvPr/>
        </p:nvSpPr>
        <p:spPr>
          <a:xfrm>
            <a:off x="1688841" y="3193070"/>
            <a:ext cx="417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cs typeface="Arial" panose="020B0604020202020204" pitchFamily="34" charset="0"/>
              </a:rPr>
              <a:t>Input image rendered with WB setting for the </a:t>
            </a:r>
            <a:r>
              <a:rPr lang="en-CA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  <a:r>
              <a:rPr lang="en-CA" baseline="30000" dirty="0">
                <a:solidFill>
                  <a:srgbClr val="FF0000"/>
                </a:solidFill>
                <a:cs typeface="Arial" panose="020B0604020202020204" pitchFamily="34" charset="0"/>
              </a:rPr>
              <a:t>st</a:t>
            </a:r>
            <a:r>
              <a:rPr lang="en-CA" dirty="0">
                <a:solidFill>
                  <a:srgbClr val="FF0000"/>
                </a:solidFill>
                <a:cs typeface="Arial" panose="020B0604020202020204" pitchFamily="34" charset="0"/>
              </a:rPr>
              <a:t> illuminant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A643DF-AD70-4084-A32C-B7D4BA776D1F}"/>
              </a:ext>
            </a:extLst>
          </p:cNvPr>
          <p:cNvSpPr txBox="1"/>
          <p:nvPr/>
        </p:nvSpPr>
        <p:spPr>
          <a:xfrm>
            <a:off x="6243190" y="3193070"/>
            <a:ext cx="439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cs typeface="Arial" panose="020B0604020202020204" pitchFamily="34" charset="0"/>
              </a:rPr>
              <a:t>Modified image using our method with WB setting for the </a:t>
            </a:r>
            <a:r>
              <a:rPr lang="en-CA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CA" baseline="30000" dirty="0">
                <a:solidFill>
                  <a:srgbClr val="FF0000"/>
                </a:solidFill>
                <a:cs typeface="Arial" panose="020B0604020202020204" pitchFamily="34" charset="0"/>
              </a:rPr>
              <a:t>nd</a:t>
            </a:r>
            <a:r>
              <a:rPr lang="en-CA" dirty="0">
                <a:solidFill>
                  <a:srgbClr val="FF0000"/>
                </a:solidFill>
                <a:cs typeface="Arial" panose="020B0604020202020204" pitchFamily="34" charset="0"/>
              </a:rPr>
              <a:t> illuminant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2E5328-ABA6-48F8-B71D-18BBC66006DE}"/>
              </a:ext>
            </a:extLst>
          </p:cNvPr>
          <p:cNvSpPr txBox="1"/>
          <p:nvPr/>
        </p:nvSpPr>
        <p:spPr>
          <a:xfrm>
            <a:off x="6574539" y="6227563"/>
            <a:ext cx="373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cs typeface="Arial" panose="020B0604020202020204" pitchFamily="34" charset="0"/>
              </a:rPr>
              <a:t>Final corrected image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24B136-E437-462F-8297-9F603AF8A31C}"/>
              </a:ext>
            </a:extLst>
          </p:cNvPr>
          <p:cNvSpPr txBox="1"/>
          <p:nvPr/>
        </p:nvSpPr>
        <p:spPr>
          <a:xfrm>
            <a:off x="1534238" y="6227563"/>
            <a:ext cx="417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cs typeface="Arial" panose="020B0604020202020204" pitchFamily="34" charset="0"/>
              </a:rPr>
              <a:t>Blending mask (by lazy snapping method [Li et al., </a:t>
            </a:r>
            <a:r>
              <a:rPr lang="en-CA" dirty="0" err="1">
                <a:cs typeface="Arial" panose="020B0604020202020204" pitchFamily="34" charset="0"/>
              </a:rPr>
              <a:t>ToG</a:t>
            </a:r>
            <a:r>
              <a:rPr lang="en-CA" dirty="0">
                <a:cs typeface="Arial" panose="020B0604020202020204" pitchFamily="34" charset="0"/>
              </a:rPr>
              <a:t>, 2004])</a:t>
            </a:r>
          </a:p>
        </p:txBody>
      </p:sp>
    </p:spTree>
    <p:extLst>
      <p:ext uri="{BB962C8B-B14F-4D97-AF65-F5344CB8AC3E}">
        <p14:creationId xmlns:p14="http://schemas.microsoft.com/office/powerpoint/2010/main" val="26361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6693"/>
            <a:ext cx="10515600" cy="1325563"/>
          </a:xfrm>
        </p:spPr>
        <p:txBody>
          <a:bodyPr/>
          <a:lstStyle/>
          <a:p>
            <a:r>
              <a:rPr lang="en-CA" dirty="0" smtClean="0"/>
              <a:t>Here is a plea for help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69" y="2329831"/>
            <a:ext cx="3957061" cy="249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0" y="998272"/>
            <a:ext cx="9672210" cy="41856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571840" y="1155600"/>
              <a:ext cx="4121280" cy="64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6000" y="1092240"/>
                <a:ext cx="415296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5016600" y="1371600"/>
              <a:ext cx="1854360" cy="12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0760" y="1308240"/>
                <a:ext cx="1886040" cy="14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/>
          <p:cNvGrpSpPr/>
          <p:nvPr/>
        </p:nvGrpSpPr>
        <p:grpSpPr>
          <a:xfrm>
            <a:off x="795257" y="1325563"/>
            <a:ext cx="10953398" cy="4969811"/>
            <a:chOff x="795257" y="1325563"/>
            <a:chExt cx="10953398" cy="4969811"/>
          </a:xfrm>
        </p:grpSpPr>
        <p:sp>
          <p:nvSpPr>
            <p:cNvPr id="4" name="TextBox 3"/>
            <p:cNvSpPr txBox="1"/>
            <p:nvPr/>
          </p:nvSpPr>
          <p:spPr>
            <a:xfrm>
              <a:off x="795257" y="5341267"/>
              <a:ext cx="10953398" cy="954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800" b="1" dirty="0" smtClean="0">
                  <a:solidFill>
                    <a:srgbClr val="FF0000"/>
                  </a:solidFill>
                </a:rPr>
                <a:t>I have a similar problem. I have almost given up – someone please help!  ..… How do I remove this colour cast :-(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2475345" y="1325563"/>
              <a:ext cx="9237" cy="40157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68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EFCC01-B2F9-4CB5-9E90-60582E91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42985"/>
            <a:ext cx="7886700" cy="1325563"/>
          </a:xfrm>
        </p:spPr>
        <p:txBody>
          <a:bodyPr>
            <a:normAutofit/>
          </a:bodyPr>
          <a:lstStyle/>
          <a:p>
            <a:r>
              <a:rPr lang="en-CA" dirty="0" smtClean="0">
                <a:latin typeface="+mn-lt"/>
              </a:rPr>
              <a:t>Raw image reconstruction</a:t>
            </a:r>
            <a:endParaRPr lang="en-US" dirty="0"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E4A9D63-249C-4E00-9C04-B86646E84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80" y="1487239"/>
            <a:ext cx="3793240" cy="25277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4E4BF83-8B60-40EF-98F9-0878D5D70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1" y="1487240"/>
            <a:ext cx="3793239" cy="25277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0A6B442-2C3A-48CA-AB1F-4F07B204F1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30" y="1487238"/>
            <a:ext cx="3793240" cy="252770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B9D2CD-C513-4417-A0C8-7D1F4BC0EE74}"/>
              </a:ext>
            </a:extLst>
          </p:cNvPr>
          <p:cNvSpPr txBox="1"/>
          <p:nvPr/>
        </p:nvSpPr>
        <p:spPr>
          <a:xfrm>
            <a:off x="234991" y="4025652"/>
            <a:ext cx="379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Camera JPEG rendered sRGB image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167FE6-4B44-41FD-B7C7-72ED2E62A157}"/>
              </a:ext>
            </a:extLst>
          </p:cNvPr>
          <p:cNvSpPr txBox="1"/>
          <p:nvPr/>
        </p:nvSpPr>
        <p:spPr>
          <a:xfrm>
            <a:off x="4199381" y="4016522"/>
            <a:ext cx="379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Camera </a:t>
            </a:r>
            <a:r>
              <a:rPr lang="en-CA" dirty="0" err="1"/>
              <a:t>demosaiced</a:t>
            </a:r>
            <a:r>
              <a:rPr lang="en-CA" dirty="0"/>
              <a:t> raw image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CE85EA-3B9B-413F-B4C8-A97E0C3D4693}"/>
              </a:ext>
            </a:extLst>
          </p:cNvPr>
          <p:cNvSpPr txBox="1"/>
          <p:nvPr/>
        </p:nvSpPr>
        <p:spPr>
          <a:xfrm>
            <a:off x="8163771" y="4041668"/>
            <a:ext cx="379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Our reconstructed </a:t>
            </a:r>
            <a:endParaRPr lang="en-CA" dirty="0" smtClean="0"/>
          </a:p>
          <a:p>
            <a:pPr algn="ctr"/>
            <a:r>
              <a:rPr lang="en-CA" dirty="0" err="1" smtClean="0"/>
              <a:t>demosaiced</a:t>
            </a:r>
            <a:r>
              <a:rPr lang="en-CA" dirty="0" smtClean="0"/>
              <a:t> raw image </a:t>
            </a:r>
            <a:endParaRPr lang="en-CA" dirty="0"/>
          </a:p>
        </p:txBody>
      </p:sp>
      <p:grpSp>
        <p:nvGrpSpPr>
          <p:cNvPr id="4" name="Group 3"/>
          <p:cNvGrpSpPr/>
          <p:nvPr/>
        </p:nvGrpSpPr>
        <p:grpSpPr>
          <a:xfrm>
            <a:off x="1743642" y="4929501"/>
            <a:ext cx="7980105" cy="1560013"/>
            <a:chOff x="1743642" y="4929501"/>
            <a:chExt cx="7980105" cy="1560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689042" y="4929501"/>
                  <a:ext cx="4082888" cy="9970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CA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CA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CA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𝒙𝒌</m:t>
                            </m:r>
                          </m:sup>
                        </m:s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CA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ɸ</m:t>
                        </m:r>
                        <m:r>
                          <a:rPr lang="en-CA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a:rPr lang="en-CA" sz="2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  <m:r>
                              <a:rPr lang="en-CA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CA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9042" y="4929501"/>
                  <a:ext cx="4082888" cy="9970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8981236" y="5719319"/>
              <a:ext cx="7425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O</a:t>
              </a:r>
              <a:r>
                <a:rPr lang="en-CA" sz="2400" baseline="-25000" dirty="0" err="1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tiny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43642" y="5169358"/>
              <a:ext cx="1721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target image</a:t>
              </a:r>
              <a:endParaRPr lang="en-US" sz="24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E4BF83-8B60-40EF-98F9-0878D5D70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200" y="5003939"/>
              <a:ext cx="1073547" cy="715380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4A9D63-249C-4E00-9C04-B86646E8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2" y="5060315"/>
              <a:ext cx="1103650" cy="735439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675101" y="5843183"/>
              <a:ext cx="1048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raw-RGB</a:t>
              </a:r>
            </a:p>
            <a:p>
              <a:r>
                <a:rPr lang="en-US" dirty="0" smtClean="0"/>
                <a:t>(tiny)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77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 descr="DSC_0248_nuet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175" y="1105047"/>
            <a:ext cx="3248931" cy="2151890"/>
          </a:xfrm>
          <a:prstGeom prst="rect">
            <a:avLst/>
          </a:prstGeom>
        </p:spPr>
      </p:pic>
      <p:pic>
        <p:nvPicPr>
          <p:cNvPr id="11" name="Content Placeholder 3" descr="DSC_0248_vivi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53690" y="1127256"/>
            <a:ext cx="3215401" cy="2129681"/>
          </a:xfrm>
        </p:spPr>
      </p:pic>
      <p:pic>
        <p:nvPicPr>
          <p:cNvPr id="12" name="Content Placeholder 5" descr="DSC_0248_landsca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2676" y="1142999"/>
            <a:ext cx="3215401" cy="212968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49457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Tuning different camera settings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46714"/>
          <a:stretch/>
        </p:blipFill>
        <p:spPr>
          <a:xfrm>
            <a:off x="1889662" y="3565146"/>
            <a:ext cx="8736674" cy="29636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89662" y="5149505"/>
            <a:ext cx="8706909" cy="1437002"/>
          </a:xfrm>
          <a:prstGeom prst="rect">
            <a:avLst/>
          </a:prstGeom>
          <a:solidFill>
            <a:srgbClr val="BDD7E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57343" y="3101117"/>
            <a:ext cx="121591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Standard Style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81938" y="3101117"/>
            <a:ext cx="114717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Portrait Style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8890923" y="3101116"/>
            <a:ext cx="132587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Landscape Style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609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>
            <a:spLocks noGrp="1"/>
          </p:cNvSpPr>
          <p:nvPr>
            <p:ph type="title"/>
          </p:nvPr>
        </p:nvSpPr>
        <p:spPr>
          <a:xfrm>
            <a:off x="0" y="-49457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Tuning different camera settings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/>
              <p:nvPr/>
            </p:nvSpPr>
            <p:spPr>
              <a:xfrm>
                <a:off x="3105416" y="3173093"/>
                <a:ext cx="524800" cy="338554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  <m:r>
                            <a:rPr lang="en-CA" sz="16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𝐒𝐭𝐲𝐥𝐞𝟏</m:t>
                          </m:r>
                        </m:e>
                        <m:sub>
                          <m:r>
                            <a:rPr lang="en-CA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6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416" y="3173093"/>
                <a:ext cx="524800" cy="338554"/>
              </a:xfrm>
              <a:prstGeom prst="rect">
                <a:avLst/>
              </a:prstGeom>
              <a:blipFill>
                <a:blip r:embed="rId3"/>
                <a:stretch>
                  <a:fillRect r="-120690" b="-1272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Picture 76">
            <a:extLst>
              <a:ext uri="{FF2B5EF4-FFF2-40B4-BE49-F238E27FC236}">
                <a16:creationId xmlns:a16="http://schemas.microsoft.com/office/drawing/2014/main" id="{207FF445-C327-46F6-81D3-2C830CE62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0" y="1026599"/>
            <a:ext cx="2063017" cy="1323979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/>
              <p:nvPr/>
            </p:nvSpPr>
            <p:spPr>
              <a:xfrm>
                <a:off x="1163503" y="2405544"/>
                <a:ext cx="1570115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cs typeface="Arial" panose="020B0604020202020204" pitchFamily="34" charset="0"/>
                  </a:rPr>
                  <a:t>raw-RGB 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503" y="2405544"/>
                <a:ext cx="1570115" cy="369332"/>
              </a:xfrm>
              <a:prstGeom prst="rect">
                <a:avLst/>
              </a:prstGeom>
              <a:blipFill>
                <a:blip r:embed="rId5"/>
                <a:stretch>
                  <a:fillRect l="-3502" t="-10000" b="-2666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/>
              <p:nvPr/>
            </p:nvSpPr>
            <p:spPr>
              <a:xfrm>
                <a:off x="872075" y="3426583"/>
                <a:ext cx="1616475" cy="73866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dirty="0" smtClean="0">
                    <a:cs typeface="Arial" panose="020B0604020202020204" pitchFamily="34" charset="0"/>
                  </a:rPr>
                  <a:t>Tiny image </a:t>
                </a:r>
                <a14:m>
                  <m:oMath xmlns:m="http://schemas.openxmlformats.org/officeDocument/2006/math">
                    <m:r>
                      <a:rPr lang="en-CA" sz="1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</m:t>
                    </m:r>
                  </m:oMath>
                </a14:m>
                <a:endParaRPr lang="en-US" sz="1400" b="1" dirty="0" smtClean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CA" sz="1400" dirty="0" smtClean="0">
                    <a:cs typeface="Times New Roman" panose="02020603050405020304" pitchFamily="18" charset="0"/>
                  </a:rPr>
                  <a:t>(0.5% or less than full-size image)</a:t>
                </a:r>
                <a:endParaRPr lang="en-CA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75" y="3426583"/>
                <a:ext cx="1616475" cy="738664"/>
              </a:xfrm>
              <a:prstGeom prst="rect">
                <a:avLst/>
              </a:prstGeom>
              <a:blipFill>
                <a:blip r:embed="rId6"/>
                <a:stretch>
                  <a:fillRect t="-1653" b="-8264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3" name="Picture 92">
            <a:extLst>
              <a:ext uri="{FF2B5EF4-FFF2-40B4-BE49-F238E27FC236}">
                <a16:creationId xmlns:a16="http://schemas.microsoft.com/office/drawing/2014/main" id="{AFA19A44-ABC3-410E-B7D8-191CE4586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73" y="1037080"/>
            <a:ext cx="2055855" cy="13699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98D03448-B099-467F-913A-98E69B6CD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51" y="3259469"/>
            <a:ext cx="561696" cy="451523"/>
          </a:xfrm>
          <a:prstGeom prst="rect">
            <a:avLst/>
          </a:prstGeom>
          <a:ln w="12700">
            <a:noFill/>
          </a:ln>
        </p:spPr>
      </p:pic>
      <p:grpSp>
        <p:nvGrpSpPr>
          <p:cNvPr id="95" name="Group 94"/>
          <p:cNvGrpSpPr/>
          <p:nvPr/>
        </p:nvGrpSpPr>
        <p:grpSpPr>
          <a:xfrm>
            <a:off x="5342255" y="1261174"/>
            <a:ext cx="1369952" cy="3733466"/>
            <a:chOff x="10149571" y="2750899"/>
            <a:chExt cx="5986644" cy="1611722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C9C4866-D29B-4810-AFED-F63A7FEB8620}"/>
                </a:ext>
              </a:extLst>
            </p:cNvPr>
            <p:cNvSpPr/>
            <p:nvPr/>
          </p:nvSpPr>
          <p:spPr>
            <a:xfrm>
              <a:off x="10998767" y="2918102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White balance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49D4018-C6E3-4883-BB4D-DAC987BC1B5A}"/>
                </a:ext>
              </a:extLst>
            </p:cNvPr>
            <p:cNvSpPr/>
            <p:nvPr/>
          </p:nvSpPr>
          <p:spPr>
            <a:xfrm>
              <a:off x="10998767" y="4960266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 err="1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Demosaicing</a:t>
              </a:r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EA00F5A-3374-4E46-BD94-67F2C35A37DF}"/>
                </a:ext>
              </a:extLst>
            </p:cNvPr>
            <p:cNvSpPr/>
            <p:nvPr/>
          </p:nvSpPr>
          <p:spPr>
            <a:xfrm>
              <a:off x="10998767" y="7002430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Noise reduction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45CE905-B128-4E22-9BA1-BA0B6E6050F8}"/>
                </a:ext>
              </a:extLst>
            </p:cNvPr>
            <p:cNvSpPr/>
            <p:nvPr/>
          </p:nvSpPr>
          <p:spPr>
            <a:xfrm>
              <a:off x="11010548" y="9044594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Color space mapping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3A6E028-BF44-4443-A467-EF7DDC7D5759}"/>
                </a:ext>
              </a:extLst>
            </p:cNvPr>
            <p:cNvSpPr/>
            <p:nvPr/>
          </p:nvSpPr>
          <p:spPr>
            <a:xfrm>
              <a:off x="10998767" y="11086758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Tone mapping/gamma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AC3AB5A-EB6C-4E69-82EA-2D4AF7EB3B39}"/>
                </a:ext>
              </a:extLst>
            </p:cNvPr>
            <p:cNvSpPr/>
            <p:nvPr/>
          </p:nvSpPr>
          <p:spPr>
            <a:xfrm>
              <a:off x="10986986" y="13128922"/>
              <a:ext cx="4459150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 err="1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Coluor</a:t>
              </a:r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rendering (</a:t>
              </a:r>
              <a:r>
                <a:rPr lang="en-CA" sz="900" dirty="0" err="1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Yuv</a:t>
              </a:r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processing)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957E9E1-C6B3-4299-8CC5-E00403B7C495}"/>
                </a:ext>
              </a:extLst>
            </p:cNvPr>
            <p:cNvSpPr/>
            <p:nvPr/>
          </p:nvSpPr>
          <p:spPr>
            <a:xfrm>
              <a:off x="10679030" y="15171086"/>
              <a:ext cx="5061386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Additional processing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AA99A90-26E6-4224-8B28-A789DB5C3532}"/>
                </a:ext>
              </a:extLst>
            </p:cNvPr>
            <p:cNvSpPr/>
            <p:nvPr/>
          </p:nvSpPr>
          <p:spPr>
            <a:xfrm>
              <a:off x="10667249" y="17213247"/>
              <a:ext cx="5061386" cy="14140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sRGB/</a:t>
              </a:r>
              <a:r>
                <a:rPr lang="en-CA" sz="900" dirty="0" err="1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Yuv</a:t>
              </a:r>
              <a:r>
                <a:rPr lang="en-CA" sz="900" dirty="0" smtClean="0">
                  <a:ln w="19050">
                    <a:noFill/>
                  </a:ln>
                  <a:solidFill>
                    <a:schemeClr val="tx1"/>
                  </a:solidFill>
                  <a:cs typeface="Arial" panose="020B0604020202020204" pitchFamily="34" charset="0"/>
                </a:rPr>
                <a:t> output</a:t>
              </a:r>
              <a:endParaRPr lang="en-CA" sz="900" dirty="0">
                <a:ln w="19050">
                  <a:noFill/>
                </a:ln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A3F61CE-348B-4029-BBA5-B66A6A2C377A}"/>
                </a:ext>
              </a:extLst>
            </p:cNvPr>
            <p:cNvSpPr/>
            <p:nvPr/>
          </p:nvSpPr>
          <p:spPr>
            <a:xfrm>
              <a:off x="10149571" y="2750899"/>
              <a:ext cx="5986644" cy="161172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00"/>
            </a:p>
          </p:txBody>
        </p:sp>
        <p:sp>
          <p:nvSpPr>
            <p:cNvPr id="105" name="Arrow: Right 10">
              <a:extLst>
                <a:ext uri="{FF2B5EF4-FFF2-40B4-BE49-F238E27FC236}">
                  <a16:creationId xmlns:a16="http://schemas.microsoft.com/office/drawing/2014/main" id="{9AD25AA6-D173-4CEB-993A-3D39FFC5E5B6}"/>
                </a:ext>
              </a:extLst>
            </p:cNvPr>
            <p:cNvSpPr/>
            <p:nvPr/>
          </p:nvSpPr>
          <p:spPr>
            <a:xfrm rot="5400000">
              <a:off x="13034211" y="4327052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06" name="Arrow: Right 104">
              <a:extLst>
                <a:ext uri="{FF2B5EF4-FFF2-40B4-BE49-F238E27FC236}">
                  <a16:creationId xmlns:a16="http://schemas.microsoft.com/office/drawing/2014/main" id="{DD1297E3-E5B3-426E-B750-5BE3C7CDCBE7}"/>
                </a:ext>
              </a:extLst>
            </p:cNvPr>
            <p:cNvSpPr/>
            <p:nvPr/>
          </p:nvSpPr>
          <p:spPr>
            <a:xfrm rot="5400000">
              <a:off x="13034211" y="6368631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00"/>
            </a:p>
          </p:txBody>
        </p:sp>
        <p:sp>
          <p:nvSpPr>
            <p:cNvPr id="107" name="Arrow: Right 105">
              <a:extLst>
                <a:ext uri="{FF2B5EF4-FFF2-40B4-BE49-F238E27FC236}">
                  <a16:creationId xmlns:a16="http://schemas.microsoft.com/office/drawing/2014/main" id="{0F129661-50C4-4D29-A475-67DCA967A353}"/>
                </a:ext>
              </a:extLst>
            </p:cNvPr>
            <p:cNvSpPr/>
            <p:nvPr/>
          </p:nvSpPr>
          <p:spPr>
            <a:xfrm rot="5400000">
              <a:off x="13034211" y="8411639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08" name="Arrow: Right 106">
              <a:extLst>
                <a:ext uri="{FF2B5EF4-FFF2-40B4-BE49-F238E27FC236}">
                  <a16:creationId xmlns:a16="http://schemas.microsoft.com/office/drawing/2014/main" id="{5FF99C6D-2637-4660-BA7B-7DCE00B637CE}"/>
                </a:ext>
              </a:extLst>
            </p:cNvPr>
            <p:cNvSpPr/>
            <p:nvPr/>
          </p:nvSpPr>
          <p:spPr>
            <a:xfrm rot="5400000">
              <a:off x="13034211" y="10436268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09" name="Arrow: Right 107">
              <a:extLst>
                <a:ext uri="{FF2B5EF4-FFF2-40B4-BE49-F238E27FC236}">
                  <a16:creationId xmlns:a16="http://schemas.microsoft.com/office/drawing/2014/main" id="{494614C5-356E-4790-8AFF-80B3442F0D33}"/>
                </a:ext>
              </a:extLst>
            </p:cNvPr>
            <p:cNvSpPr/>
            <p:nvPr/>
          </p:nvSpPr>
          <p:spPr>
            <a:xfrm rot="5400000">
              <a:off x="13034211" y="12484993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10" name="Arrow: Right 108">
              <a:extLst>
                <a:ext uri="{FF2B5EF4-FFF2-40B4-BE49-F238E27FC236}">
                  <a16:creationId xmlns:a16="http://schemas.microsoft.com/office/drawing/2014/main" id="{C7D38028-348B-4D2D-B9DD-4BA40CC54079}"/>
                </a:ext>
              </a:extLst>
            </p:cNvPr>
            <p:cNvSpPr/>
            <p:nvPr/>
          </p:nvSpPr>
          <p:spPr>
            <a:xfrm rot="5400000">
              <a:off x="13034211" y="14552356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  <p:sp>
          <p:nvSpPr>
            <p:cNvPr id="111" name="Arrow: Right 109">
              <a:extLst>
                <a:ext uri="{FF2B5EF4-FFF2-40B4-BE49-F238E27FC236}">
                  <a16:creationId xmlns:a16="http://schemas.microsoft.com/office/drawing/2014/main" id="{7742E204-73EB-4F41-9A98-3073497E835F}"/>
                </a:ext>
              </a:extLst>
            </p:cNvPr>
            <p:cNvSpPr/>
            <p:nvPr/>
          </p:nvSpPr>
          <p:spPr>
            <a:xfrm rot="5400000">
              <a:off x="13034211" y="16601089"/>
              <a:ext cx="402797" cy="461597"/>
            </a:xfrm>
            <a:prstGeom prst="rightArrow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30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914063" y="3356167"/>
            <a:ext cx="2470725" cy="709514"/>
            <a:chOff x="28542736" y="4476417"/>
            <a:chExt cx="8282429" cy="3100547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F95E68D-178D-40A2-8D7D-AE3E4BAD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2736" y="4661080"/>
              <a:ext cx="2031191" cy="1685593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BB4DF6A-1976-43E1-84EE-B6CFE1A5F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4436" y="4657419"/>
              <a:ext cx="2031189" cy="1689253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B27AAFE1-BA2F-49B3-B180-9414E1BC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977" y="4700395"/>
              <a:ext cx="2031188" cy="1685594"/>
            </a:xfrm>
            <a:prstGeom prst="rect">
              <a:avLst/>
            </a:prstGeom>
            <a:ln w="1270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9C299417-EE13-4F04-9F16-D6EE6DCE5952}"/>
                    </a:ext>
                  </a:extLst>
                </p:cNvPr>
                <p:cNvSpPr/>
                <p:nvPr/>
              </p:nvSpPr>
              <p:spPr>
                <a:xfrm>
                  <a:off x="28750537" y="6131827"/>
                  <a:ext cx="1436171" cy="141922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𝐘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𝑆𝑡𝑦𝑙𝑒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1 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9C299417-EE13-4F04-9F16-D6EE6DCE59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50537" y="6131827"/>
                  <a:ext cx="1436171" cy="1419227"/>
                </a:xfrm>
                <a:prstGeom prst="rect">
                  <a:avLst/>
                </a:prstGeom>
                <a:blipFill>
                  <a:blip r:embed="rId13"/>
                  <a:stretch>
                    <a:fillRect r="-47887" b="-377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547A25D-7639-4217-AAF3-54CE48606450}"/>
                    </a:ext>
                  </a:extLst>
                </p:cNvPr>
                <p:cNvSpPr/>
                <p:nvPr/>
              </p:nvSpPr>
              <p:spPr>
                <a:xfrm>
                  <a:off x="31511136" y="6131827"/>
                  <a:ext cx="1436171" cy="141922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𝐘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𝑆𝑡𝑦𝑙𝑒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547A25D-7639-4217-AAF3-54CE486064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1136" y="6131827"/>
                  <a:ext cx="1436171" cy="1419227"/>
                </a:xfrm>
                <a:prstGeom prst="rect">
                  <a:avLst/>
                </a:prstGeom>
                <a:blipFill>
                  <a:blip r:embed="rId14"/>
                  <a:stretch>
                    <a:fillRect r="-47887" b="-377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317C3017-2700-4000-A079-485C693E862A}"/>
                    </a:ext>
                  </a:extLst>
                </p:cNvPr>
                <p:cNvSpPr/>
                <p:nvPr/>
              </p:nvSpPr>
              <p:spPr>
                <a:xfrm>
                  <a:off x="34670233" y="6145409"/>
                  <a:ext cx="1436171" cy="1431555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Style</m:t>
                            </m:r>
                            <m: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317C3017-2700-4000-A079-485C693E86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70233" y="6145409"/>
                  <a:ext cx="1436171" cy="1431555"/>
                </a:xfrm>
                <a:prstGeom prst="rect">
                  <a:avLst/>
                </a:prstGeom>
                <a:blipFill>
                  <a:blip r:embed="rId15"/>
                  <a:stretch>
                    <a:fillRect r="-50000" b="-555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76C952D-DF94-484E-9DFE-DFAF06CB6D1C}"/>
                </a:ext>
              </a:extLst>
            </p:cNvPr>
            <p:cNvSpPr txBox="1"/>
            <p:nvPr/>
          </p:nvSpPr>
          <p:spPr>
            <a:xfrm>
              <a:off x="32976169" y="4476417"/>
              <a:ext cx="2043075" cy="174846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cs typeface="Arial" panose="020B0604020202020204" pitchFamily="34" charset="0"/>
                </a:rPr>
                <a:t>..</a:t>
              </a:r>
            </a:p>
          </p:txBody>
        </p:sp>
      </p:grpSp>
      <p:sp>
        <p:nvSpPr>
          <p:cNvPr id="122" name="Right Brace 121"/>
          <p:cNvSpPr/>
          <p:nvPr/>
        </p:nvSpPr>
        <p:spPr>
          <a:xfrm>
            <a:off x="4177812" y="3111309"/>
            <a:ext cx="147897" cy="994837"/>
          </a:xfrm>
          <a:prstGeom prst="rightBrace">
            <a:avLst>
              <a:gd name="adj1" fmla="val 39872"/>
              <a:gd name="adj2" fmla="val 4449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12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8D46062-EBFE-4E53-88BE-10326C587B98}"/>
              </a:ext>
            </a:extLst>
          </p:cNvPr>
          <p:cNvSpPr txBox="1"/>
          <p:nvPr/>
        </p:nvSpPr>
        <p:spPr>
          <a:xfrm>
            <a:off x="2886593" y="1015316"/>
            <a:ext cx="1595100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CA" sz="1400" dirty="0">
                <a:cs typeface="Arial" panose="020B0604020202020204" pitchFamily="34" charset="0"/>
              </a:rPr>
              <a:t>Full-size mage’s passed to </a:t>
            </a:r>
            <a:r>
              <a:rPr lang="en-CA" sz="1400" dirty="0" smtClean="0">
                <a:cs typeface="Arial" panose="020B0604020202020204" pitchFamily="34" charset="0"/>
              </a:rPr>
              <a:t/>
            </a:r>
            <a:br>
              <a:rPr lang="en-CA" sz="1400" dirty="0" smtClean="0">
                <a:cs typeface="Arial" panose="020B0604020202020204" pitchFamily="34" charset="0"/>
              </a:rPr>
            </a:br>
            <a:r>
              <a:rPr lang="en-CA" sz="1400" dirty="0" smtClean="0">
                <a:cs typeface="Arial" panose="020B0604020202020204" pitchFamily="34" charset="0"/>
              </a:rPr>
              <a:t>pipeline </a:t>
            </a:r>
            <a:r>
              <a:rPr lang="en-CA" sz="1400" dirty="0">
                <a:cs typeface="Arial" panose="020B0604020202020204" pitchFamily="34" charset="0"/>
              </a:rPr>
              <a:t>with</a:t>
            </a:r>
            <a:br>
              <a:rPr lang="en-CA" sz="1400" dirty="0">
                <a:cs typeface="Arial" panose="020B0604020202020204" pitchFamily="34" charset="0"/>
              </a:rPr>
            </a:br>
            <a:r>
              <a:rPr lang="en-CA" sz="1400" dirty="0" smtClean="0">
                <a:cs typeface="Arial" panose="020B0604020202020204" pitchFamily="34" charset="0"/>
              </a:rPr>
              <a:t>fixed setting.</a:t>
            </a:r>
            <a:endParaRPr lang="en-CA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/>
              <p:nvPr/>
            </p:nvSpPr>
            <p:spPr>
              <a:xfrm>
                <a:off x="8383080" y="3976916"/>
                <a:ext cx="1691983" cy="446276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sz="1100" dirty="0">
                    <a:cs typeface="Arial" panose="020B0604020202020204" pitchFamily="34" charset="0"/>
                  </a:rPr>
                  <a:t>Tiny sRGB images </a:t>
                </a:r>
                <a14:m>
                  <m:oMath xmlns:m="http://schemas.openxmlformats.org/officeDocument/2006/math">
                    <m:r>
                      <a:rPr lang="en-US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𝒀</m:t>
                    </m:r>
                    <m:r>
                      <m:rPr>
                        <m:sty m:val="p"/>
                      </m:rPr>
                      <a:rPr lang="en-CA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endParaRPr lang="en-CA" sz="1200" dirty="0">
                  <a:cs typeface="Times New Roman" panose="02020603050405020304" pitchFamily="18" charset="0"/>
                </a:endParaRPr>
              </a:p>
              <a:p>
                <a:endParaRPr lang="en-CA" sz="11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D7DDF72-A9F1-49AB-B2C1-8F1A7568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080" y="3976916"/>
                <a:ext cx="1691983" cy="4462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ight Brace 124"/>
          <p:cNvSpPr/>
          <p:nvPr/>
        </p:nvSpPr>
        <p:spPr>
          <a:xfrm rot="5400000">
            <a:off x="9159983" y="3151436"/>
            <a:ext cx="307542" cy="2512059"/>
          </a:xfrm>
          <a:prstGeom prst="rightBrace">
            <a:avLst>
              <a:gd name="adj1" fmla="val 61045"/>
              <a:gd name="adj2" fmla="val 1546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12"/>
          </a:p>
        </p:txBody>
      </p:sp>
      <p:sp>
        <p:nvSpPr>
          <p:cNvPr id="126" name="TextBox 125"/>
          <p:cNvSpPr txBox="1"/>
          <p:nvPr/>
        </p:nvSpPr>
        <p:spPr>
          <a:xfrm>
            <a:off x="1340026" y="4255271"/>
            <a:ext cx="3521851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Tiny images </a:t>
            </a:r>
            <a:r>
              <a:rPr lang="en-US" sz="1600" b="1" dirty="0">
                <a:cs typeface="Times New Roman" panose="02020603050405020304" pitchFamily="18" charset="0"/>
              </a:rPr>
              <a:t>X </a:t>
            </a:r>
            <a:r>
              <a:rPr lang="en-US" sz="1600" dirty="0">
                <a:cs typeface="Arial" panose="020B0604020202020204" pitchFamily="34" charset="0"/>
              </a:rPr>
              <a:t>rendered through 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pipeline with </a:t>
            </a:r>
            <a:r>
              <a:rPr lang="en-US" sz="16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N pre-defined settings</a:t>
            </a:r>
            <a:r>
              <a:rPr lang="en-US" sz="1600" dirty="0" smtClean="0">
                <a:cs typeface="Arial" panose="020B0604020202020204" pitchFamily="34" charset="0"/>
              </a:rPr>
              <a:t>.</a:t>
            </a:r>
            <a:endParaRPr lang="en-US" sz="16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6966634-7D49-4AD0-8471-E04074436590}"/>
                  </a:ext>
                </a:extLst>
              </p:cNvPr>
              <p:cNvSpPr/>
              <p:nvPr/>
            </p:nvSpPr>
            <p:spPr>
              <a:xfrm>
                <a:off x="3077341" y="3784539"/>
                <a:ext cx="524800" cy="338554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  <m:r>
                            <a:rPr lang="en-CA" sz="16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𝐒𝐭𝐲𝐥𝐞𝟑</m:t>
                          </m:r>
                        </m:e>
                        <m:sub>
                          <m:r>
                            <a:rPr lang="en-CA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6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6966634-7D49-4AD0-8471-E04074436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341" y="3784539"/>
                <a:ext cx="524800" cy="338554"/>
              </a:xfrm>
              <a:prstGeom prst="rect">
                <a:avLst/>
              </a:prstGeom>
              <a:blipFill>
                <a:blip r:embed="rId17"/>
                <a:stretch>
                  <a:fillRect r="-123256" b="-1272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 rot="3504397">
            <a:off x="2254123" y="2819242"/>
            <a:ext cx="286304" cy="228032"/>
          </a:xfrm>
          <a:prstGeom prst="rightArrow">
            <a:avLst/>
          </a:prstGeom>
          <a:ln w="127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sp>
        <p:nvSpPr>
          <p:cNvPr id="134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4597413" y="1512934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/>
              <p:nvPr/>
            </p:nvSpPr>
            <p:spPr>
              <a:xfrm>
                <a:off x="8088825" y="2388902"/>
                <a:ext cx="1916432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cs typeface="Arial" panose="020B0604020202020204" pitchFamily="34" charset="0"/>
                  </a:rPr>
                  <a:t>sRGB </a:t>
                </a:r>
                <a:r>
                  <a:rPr lang="en-CA" dirty="0" smtClean="0">
                    <a:cs typeface="Arial" panose="020B0604020202020204" pitchFamily="34" charset="0"/>
                  </a:rPr>
                  <a:t>image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D46062-EBFE-4E53-88BE-10326C587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8825" y="2388902"/>
                <a:ext cx="1916432" cy="369332"/>
              </a:xfrm>
              <a:prstGeom prst="rect">
                <a:avLst/>
              </a:prstGeom>
              <a:blipFill>
                <a:blip r:embed="rId20"/>
                <a:stretch>
                  <a:fillRect l="-2866" t="-10000" b="-2666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D316203-F8FA-4AC9-994E-06A165B2CB29}"/>
                  </a:ext>
                </a:extLst>
              </p:cNvPr>
              <p:cNvSpPr/>
              <p:nvPr/>
            </p:nvSpPr>
            <p:spPr>
              <a:xfrm>
                <a:off x="9961870" y="5047556"/>
                <a:ext cx="523852" cy="338554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𝐘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6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D316203-F8FA-4AC9-994E-06A165B2C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870" y="5047556"/>
                <a:ext cx="523852" cy="338554"/>
              </a:xfrm>
              <a:prstGeom prst="rect">
                <a:avLst/>
              </a:prstGeom>
              <a:blipFill>
                <a:blip r:embed="rId21"/>
                <a:stretch>
                  <a:fillRect b="-5357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0176626D-214D-436B-8A30-CE47A85CD0E6}"/>
                  </a:ext>
                </a:extLst>
              </p:cNvPr>
              <p:cNvSpPr txBox="1"/>
              <p:nvPr/>
            </p:nvSpPr>
            <p:spPr>
              <a:xfrm>
                <a:off x="7250647" y="4745808"/>
                <a:ext cx="558541" cy="301749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0176626D-214D-436B-8A30-CE47A85CD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647" y="4745808"/>
                <a:ext cx="558541" cy="301749"/>
              </a:xfrm>
              <a:prstGeom prst="rect">
                <a:avLst/>
              </a:prstGeom>
              <a:blipFill>
                <a:blip r:embed="rId22"/>
                <a:stretch>
                  <a:fillRect l="-18478" r="-76087" b="-28571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6217099D-07A8-4A15-B05D-DB63033B2BC3}"/>
                  </a:ext>
                </a:extLst>
              </p:cNvPr>
              <p:cNvSpPr txBox="1"/>
              <p:nvPr/>
            </p:nvSpPr>
            <p:spPr>
              <a:xfrm>
                <a:off x="9595456" y="4777644"/>
                <a:ext cx="558541" cy="2462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CA" sz="1600" dirty="0"/>
                  <a:t> </a:t>
                </a:r>
                <a14:m>
                  <m:oMath xmlns:m="http://schemas.openxmlformats.org/officeDocument/2006/math">
                    <m:r>
                      <a:rPr lang="en-CA" sz="16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CA" sz="1600" dirty="0"/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6217099D-07A8-4A15-B05D-DB63033B2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456" y="4777644"/>
                <a:ext cx="558541" cy="24622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D693B880-67EB-46A8-9DCF-803ECC9ECC37}"/>
              </a:ext>
            </a:extLst>
          </p:cNvPr>
          <p:cNvCxnSpPr/>
          <p:nvPr/>
        </p:nvCxnSpPr>
        <p:spPr>
          <a:xfrm>
            <a:off x="8249179" y="4642676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A34B30D-78E5-45FC-81CD-274427D9E3D3}"/>
              </a:ext>
            </a:extLst>
          </p:cNvPr>
          <p:cNvCxnSpPr/>
          <p:nvPr/>
        </p:nvCxnSpPr>
        <p:spPr>
          <a:xfrm>
            <a:off x="8281606" y="4642676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EF08447-1E59-4602-81BB-F9EF7872EB8F}"/>
              </a:ext>
            </a:extLst>
          </p:cNvPr>
          <p:cNvCxnSpPr/>
          <p:nvPr/>
        </p:nvCxnSpPr>
        <p:spPr>
          <a:xfrm>
            <a:off x="10520344" y="4639940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B4F831B-06B5-48A9-8936-9951E64E34B5}"/>
              </a:ext>
            </a:extLst>
          </p:cNvPr>
          <p:cNvCxnSpPr/>
          <p:nvPr/>
        </p:nvCxnSpPr>
        <p:spPr>
          <a:xfrm>
            <a:off x="10552770" y="4639940"/>
            <a:ext cx="0" cy="4076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00FE21-31D7-4814-B0EA-6ABDDD842A6D}"/>
                  </a:ext>
                </a:extLst>
              </p:cNvPr>
              <p:cNvSpPr/>
              <p:nvPr/>
            </p:nvSpPr>
            <p:spPr>
              <a:xfrm>
                <a:off x="8202701" y="4702657"/>
                <a:ext cx="1453755" cy="338554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CA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600" i="1" baseline="-250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CA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ɸ</m:t>
                      </m:r>
                      <m:r>
                        <a:rPr lang="en-CA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) </m:t>
                      </m:r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00FE21-31D7-4814-B0EA-6ABDDD842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701" y="4702657"/>
                <a:ext cx="1453755" cy="338554"/>
              </a:xfrm>
              <a:prstGeom prst="rect">
                <a:avLst/>
              </a:prstGeom>
              <a:blipFill>
                <a:blip r:embed="rId24"/>
                <a:stretch>
                  <a:fillRect r="-1681" b="-10714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CAD44D4-E5FA-4B1C-9A80-34F73C2BCF4A}"/>
                  </a:ext>
                </a:extLst>
              </p:cNvPr>
              <p:cNvSpPr/>
              <p:nvPr/>
            </p:nvSpPr>
            <p:spPr>
              <a:xfrm>
                <a:off x="10346191" y="4986194"/>
                <a:ext cx="523852" cy="276999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CAD44D4-E5FA-4B1C-9A80-34F73C2BC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191" y="4986194"/>
                <a:ext cx="523852" cy="27699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2184F5F-F50C-4CA2-B8CD-43D7FB4A20D2}"/>
                  </a:ext>
                </a:extLst>
              </p:cNvPr>
              <p:cNvSpPr/>
              <p:nvPr/>
            </p:nvSpPr>
            <p:spPr>
              <a:xfrm>
                <a:off x="10346191" y="4557159"/>
                <a:ext cx="523852" cy="276999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2184F5F-F50C-4CA2-B8CD-43D7FB4A2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191" y="4557159"/>
                <a:ext cx="523852" cy="27699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155">
            <a:extLst>
              <a:ext uri="{FF2B5EF4-FFF2-40B4-BE49-F238E27FC236}">
                <a16:creationId xmlns:a16="http://schemas.microsoft.com/office/drawing/2014/main" id="{B4359859-34CD-4E9B-B726-A2F33B2E569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79" y="4679925"/>
            <a:ext cx="634940" cy="372745"/>
          </a:xfrm>
          <a:prstGeom prst="rect">
            <a:avLst/>
          </a:prstGeom>
          <a:ln w="12700">
            <a:noFill/>
          </a:ln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D8D46062-EBFE-4E53-88BE-10326C587B98}"/>
              </a:ext>
            </a:extLst>
          </p:cNvPr>
          <p:cNvSpPr txBox="1"/>
          <p:nvPr/>
        </p:nvSpPr>
        <p:spPr>
          <a:xfrm>
            <a:off x="5296884" y="955315"/>
            <a:ext cx="159510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CA" sz="1400" dirty="0">
                <a:cs typeface="Arial" panose="020B0604020202020204" pitchFamily="34" charset="0"/>
              </a:rPr>
              <a:t>Camera pipeline</a:t>
            </a:r>
            <a:endParaRPr lang="en-CA" sz="1400" b="1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AF95E68D-178D-40A2-8D7D-AE3E4BAD0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19" y="4689118"/>
            <a:ext cx="605923" cy="385723"/>
          </a:xfrm>
          <a:prstGeom prst="rect">
            <a:avLst/>
          </a:prstGeom>
          <a:ln w="12700">
            <a:noFill/>
          </a:ln>
        </p:spPr>
      </p:pic>
      <p:sp>
        <p:nvSpPr>
          <p:cNvPr id="72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7078403" y="1441555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grpSp>
        <p:nvGrpSpPr>
          <p:cNvPr id="3" name="Group 2"/>
          <p:cNvGrpSpPr/>
          <p:nvPr/>
        </p:nvGrpSpPr>
        <p:grpSpPr>
          <a:xfrm>
            <a:off x="1119468" y="2793631"/>
            <a:ext cx="1247349" cy="459356"/>
            <a:chOff x="521086" y="2758575"/>
            <a:chExt cx="1247349" cy="459356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1C51B8D-4A22-4785-BC0F-E46A06993833}"/>
                </a:ext>
              </a:extLst>
            </p:cNvPr>
            <p:cNvSpPr txBox="1"/>
            <p:nvPr/>
          </p:nvSpPr>
          <p:spPr>
            <a:xfrm>
              <a:off x="521086" y="2877490"/>
              <a:ext cx="1018139" cy="34044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4000">
                  <a:ln w="1905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CA" sz="1400" dirty="0" smtClean="0">
                  <a:solidFill>
                    <a:schemeClr val="tx1"/>
                  </a:solidFill>
                  <a:latin typeface="+mn-lt"/>
                </a:rPr>
                <a:t>Sub-sample</a:t>
              </a:r>
              <a:endParaRPr lang="en-CA" sz="1400" b="1" dirty="0"/>
            </a:p>
            <a:p>
              <a:r>
                <a:rPr lang="en-CA" sz="1400" dirty="0" smtClean="0">
                  <a:solidFill>
                    <a:schemeClr val="tx1"/>
                  </a:solidFill>
                  <a:latin typeface="+mn-lt"/>
                </a:rPr>
                <a:t> </a:t>
              </a:r>
              <a:endParaRPr lang="en-CA" sz="1400" dirty="0">
                <a:solidFill>
                  <a:schemeClr val="tx1"/>
                </a:solidFill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436293" y="2758575"/>
                  <a:ext cx="332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</m:t>
                        </m:r>
                      </m:oMath>
                    </m:oMathPara>
                  </a14:m>
                  <a:endParaRPr lang="en-CA" b="1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6293" y="2758575"/>
                  <a:ext cx="332142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/>
              <p:nvPr/>
            </p:nvSpPr>
            <p:spPr>
              <a:xfrm>
                <a:off x="3084396" y="3472450"/>
                <a:ext cx="524800" cy="338554"/>
              </a:xfrm>
              <a:prstGeom prst="rect">
                <a:avLst/>
              </a:prstGeom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  <m:r>
                            <a:rPr lang="en-CA" sz="16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𝐒𝐭𝐲𝐥𝐞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  <m:sub>
                          <m:r>
                            <a:rPr lang="en-CA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CA" sz="1600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B68F15F-083C-4EEE-AB76-01CA5A212D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396" y="3472450"/>
                <a:ext cx="524800" cy="338554"/>
              </a:xfrm>
              <a:prstGeom prst="rect">
                <a:avLst/>
              </a:prstGeom>
              <a:blipFill>
                <a:blip r:embed="rId29"/>
                <a:stretch>
                  <a:fillRect r="-117442" b="-1272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4593479" y="3355904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C51B8D-4A22-4785-BC0F-E46A06993833}"/>
              </a:ext>
            </a:extLst>
          </p:cNvPr>
          <p:cNvSpPr txBox="1"/>
          <p:nvPr/>
        </p:nvSpPr>
        <p:spPr>
          <a:xfrm>
            <a:off x="9932887" y="1921793"/>
            <a:ext cx="1018139" cy="34044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>
                <a:ln w="19050"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1400" dirty="0" smtClean="0">
                <a:solidFill>
                  <a:schemeClr val="tx1"/>
                </a:solidFill>
                <a:latin typeface="+mn-lt"/>
              </a:rPr>
              <a:t>Sub-sample</a:t>
            </a:r>
            <a:endParaRPr lang="en-CA" sz="1400" b="1" dirty="0"/>
          </a:p>
          <a:p>
            <a:r>
              <a:rPr lang="en-CA" sz="14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CA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1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10138442" y="1429347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sp>
        <p:nvSpPr>
          <p:cNvPr id="82" name="Arrow: Right 164">
            <a:extLst>
              <a:ext uri="{FF2B5EF4-FFF2-40B4-BE49-F238E27FC236}">
                <a16:creationId xmlns:a16="http://schemas.microsoft.com/office/drawing/2014/main" id="{3B460A19-DEB7-42E6-A31F-BB3B62B20749}"/>
              </a:ext>
            </a:extLst>
          </p:cNvPr>
          <p:cNvSpPr/>
          <p:nvPr/>
        </p:nvSpPr>
        <p:spPr>
          <a:xfrm>
            <a:off x="7098576" y="3368929"/>
            <a:ext cx="431342" cy="404416"/>
          </a:xfrm>
          <a:prstGeom prst="rightArrow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412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4359859-34CD-4E9B-B726-A2F33B2E569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364" y="1450660"/>
            <a:ext cx="616278" cy="361789"/>
          </a:xfrm>
          <a:prstGeom prst="rect">
            <a:avLst/>
          </a:prstGeom>
          <a:ln w="12700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1651363" y="5466554"/>
            <a:ext cx="5764362" cy="1209477"/>
            <a:chOff x="1651363" y="5466554"/>
            <a:chExt cx="5764362" cy="1209477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651363" y="5466554"/>
              <a:ext cx="5185282" cy="1209477"/>
            </a:xfrm>
            <a:prstGeom prst="rect">
              <a:avLst/>
            </a:prstGeom>
          </p:spPr>
        </p:pic>
        <p:sp>
          <p:nvSpPr>
            <p:cNvPr id="84" name="Arrow: Right 164">
              <a:extLst>
                <a:ext uri="{FF2B5EF4-FFF2-40B4-BE49-F238E27FC236}">
                  <a16:creationId xmlns:a16="http://schemas.microsoft.com/office/drawing/2014/main" id="{3B460A19-DEB7-42E6-A31F-BB3B62B20749}"/>
                </a:ext>
              </a:extLst>
            </p:cNvPr>
            <p:cNvSpPr/>
            <p:nvPr/>
          </p:nvSpPr>
          <p:spPr>
            <a:xfrm rot="10800000">
              <a:off x="6984383" y="5812788"/>
              <a:ext cx="431342" cy="404416"/>
            </a:xfrm>
            <a:prstGeom prst="rightArrow">
              <a:avLst/>
            </a:prstGeom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925" tIns="10462" rIns="20925" bIns="104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412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E4C9839-84F0-4E61-95FD-19A8F2DC307F}"/>
                  </a:ext>
                </a:extLst>
              </p:cNvPr>
              <p:cNvSpPr/>
              <p:nvPr/>
            </p:nvSpPr>
            <p:spPr>
              <a:xfrm>
                <a:off x="10867895" y="1860645"/>
                <a:ext cx="574324" cy="369332"/>
              </a:xfrm>
              <a:prstGeom prst="rect">
                <a:avLst/>
              </a:prstGeom>
              <a:ln w="12700"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r>
                  <a:rPr lang="en-CA" baseline="-250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tiny</a:t>
                </a:r>
                <a:endParaRPr lang="en-CA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E4C9839-84F0-4E61-95FD-19A8F2DC3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895" y="1860645"/>
                <a:ext cx="574324" cy="369332"/>
              </a:xfrm>
              <a:prstGeom prst="rect">
                <a:avLst/>
              </a:prstGeom>
              <a:blipFill>
                <a:blip r:embed="rId31"/>
                <a:stretch>
                  <a:fillRect b="-19672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EC7ABEEC-40BB-4E00-91FA-5D548C818208}"/>
                  </a:ext>
                </a:extLst>
              </p:cNvPr>
              <p:cNvSpPr/>
              <p:nvPr/>
            </p:nvSpPr>
            <p:spPr>
              <a:xfrm>
                <a:off x="8907742" y="5039486"/>
                <a:ext cx="531364" cy="338554"/>
              </a:xfrm>
              <a:prstGeom prst="rect">
                <a:avLst/>
              </a:prstGeom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r>
                  <a:rPr lang="en-CA" sz="1600" baseline="-250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tiny</a:t>
                </a:r>
                <a:endParaRPr lang="en-CA" sz="1600" dirty="0"/>
              </a:p>
            </p:txBody>
          </p:sp>
        </mc:Choice>
        <mc:Fallback xmlns=""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EC7ABEEC-40BB-4E00-91FA-5D548C8182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742" y="5039486"/>
                <a:ext cx="531364" cy="338554"/>
              </a:xfrm>
              <a:prstGeom prst="rect">
                <a:avLst/>
              </a:prstGeom>
              <a:blipFill>
                <a:blip r:embed="rId32"/>
                <a:stretch>
                  <a:fillRect b="-18182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/>
              <p:cNvSpPr txBox="1"/>
              <p:nvPr/>
            </p:nvSpPr>
            <p:spPr>
              <a:xfrm>
                <a:off x="7659176" y="5622111"/>
                <a:ext cx="3840674" cy="6463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Compute a color mapping </a:t>
                </a:r>
                <a:r>
                  <a:rPr lang="en-US" dirty="0"/>
                  <a:t>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for </a:t>
                </a:r>
                <a:r>
                  <a:rPr lang="en-US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𝐘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CA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</m:t>
                    </m:r>
                  </m:oMath>
                </a14:m>
                <a:r>
                  <a:rPr lang="en-CA" baseline="-2500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tiny</a:t>
                </a:r>
                <a:r>
                  <a:rPr lang="en-CA" dirty="0"/>
                  <a:t> </a:t>
                </a:r>
                <a:r>
                  <a:rPr lang="en-US" dirty="0" smtClean="0"/>
                  <a:t>pair</a:t>
                </a:r>
                <a:endParaRPr lang="en-US" b="1" baseline="-25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7" name="TextBox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176" y="5622111"/>
                <a:ext cx="3840674" cy="646331"/>
              </a:xfrm>
              <a:prstGeom prst="rect">
                <a:avLst/>
              </a:prstGeom>
              <a:blipFill>
                <a:blip r:embed="rId33"/>
                <a:stretch>
                  <a:fillRect t="-4717" b="-1415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9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B5ECE2-8903-4DFD-8F20-0C3ACF25D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510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3600" dirty="0">
                <a:solidFill>
                  <a:srgbClr val="FF0000"/>
                </a:solidFill>
              </a:rPr>
              <a:t>Camera style (CS) modification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FCC01-B2F9-4CB5-9E90-60582E91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51950"/>
            <a:ext cx="7886700" cy="1325563"/>
          </a:xfrm>
        </p:spPr>
        <p:txBody>
          <a:bodyPr>
            <a:normAutofit/>
          </a:bodyPr>
          <a:lstStyle/>
          <a:p>
            <a:r>
              <a:rPr lang="en-CA" dirty="0" smtClean="0">
                <a:latin typeface="+mn-lt"/>
              </a:rPr>
              <a:t>Tuning different settings</a:t>
            </a:r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6F56C-8EC7-4ADF-9AB2-676329BC2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" y="1787350"/>
            <a:ext cx="2951809" cy="1967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2FB27-81B9-4B05-95DC-69E129DCC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30" y="1787349"/>
            <a:ext cx="2951809" cy="1967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14416-20C3-4166-8094-AED6F071E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15" y="1785209"/>
            <a:ext cx="2951809" cy="1967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EC782-0BFD-407B-90C6-F983E2EDC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16" y="1785208"/>
            <a:ext cx="2951809" cy="1967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2E0CA-2CFC-4702-8B5F-B6FC9CC4D0C1}"/>
              </a:ext>
            </a:extLst>
          </p:cNvPr>
          <p:cNvSpPr txBox="1"/>
          <p:nvPr/>
        </p:nvSpPr>
        <p:spPr>
          <a:xfrm>
            <a:off x="95721" y="3383025"/>
            <a:ext cx="19659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CS: Camera default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DED2A-2A0C-4C31-941F-4FF9DA6F13A5}"/>
              </a:ext>
            </a:extLst>
          </p:cNvPr>
          <p:cNvSpPr txBox="1"/>
          <p:nvPr/>
        </p:nvSpPr>
        <p:spPr>
          <a:xfrm>
            <a:off x="3108322" y="3414526"/>
            <a:ext cx="27120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</a:rPr>
              <a:t>CS: </a:t>
            </a:r>
            <a:r>
              <a:rPr lang="en-CA" sz="1600" dirty="0" smtClean="0">
                <a:solidFill>
                  <a:schemeClr val="bg1"/>
                </a:solidFill>
              </a:rPr>
              <a:t>Camera Landscape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11083-416F-4158-BC3D-65CCC25E21F8}"/>
              </a:ext>
            </a:extLst>
          </p:cNvPr>
          <p:cNvSpPr txBox="1"/>
          <p:nvPr/>
        </p:nvSpPr>
        <p:spPr>
          <a:xfrm>
            <a:off x="6130925" y="3414526"/>
            <a:ext cx="22047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CS: Camera Neutral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1BDA0-817A-41CC-B73D-767D8A2395B9}"/>
              </a:ext>
            </a:extLst>
          </p:cNvPr>
          <p:cNvSpPr txBox="1"/>
          <p:nvPr/>
        </p:nvSpPr>
        <p:spPr>
          <a:xfrm>
            <a:off x="9153530" y="3414526"/>
            <a:ext cx="188970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CS: Camera </a:t>
            </a:r>
            <a:r>
              <a:rPr lang="en-CA" dirty="0" smtClean="0"/>
              <a:t>Faithful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553B1-4D8E-4616-B73C-CE3394331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" y="4197967"/>
            <a:ext cx="2951809" cy="196787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CB979-B021-4069-812D-D1C387DEF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30" y="4197966"/>
            <a:ext cx="2951808" cy="1967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C4FFF1-D4C7-4B7E-8899-9C6637750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15" y="4195826"/>
            <a:ext cx="2951808" cy="1967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9F6A95-E278-42DB-8703-A454ADDB46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16" y="4195825"/>
            <a:ext cx="2951808" cy="19678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894D45-D022-4C64-87ED-BFC1E323EE2D}"/>
              </a:ext>
            </a:extLst>
          </p:cNvPr>
          <p:cNvSpPr txBox="1"/>
          <p:nvPr/>
        </p:nvSpPr>
        <p:spPr>
          <a:xfrm>
            <a:off x="95721" y="3753080"/>
            <a:ext cx="1200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Camera JPEG sRGB image with different camera styles. Input is the original raw image.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617EF5-9FF9-44D7-A3EE-15D23754FB60}"/>
              </a:ext>
            </a:extLst>
          </p:cNvPr>
          <p:cNvSpPr txBox="1"/>
          <p:nvPr/>
        </p:nvSpPr>
        <p:spPr>
          <a:xfrm>
            <a:off x="85725" y="6163697"/>
            <a:ext cx="1200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Our camera style modification results. Input image is a JPEG image with camera default camera style (in yellow border)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59F475-CB64-478B-91F3-1B75B4FA8FD3}"/>
              </a:ext>
            </a:extLst>
          </p:cNvPr>
          <p:cNvSpPr txBox="1"/>
          <p:nvPr/>
        </p:nvSpPr>
        <p:spPr>
          <a:xfrm>
            <a:off x="75730" y="5825064"/>
            <a:ext cx="19659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CS: Camera default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8FA797-77F6-413F-A207-17AE9507A537}"/>
              </a:ext>
            </a:extLst>
          </p:cNvPr>
          <p:cNvSpPr txBox="1"/>
          <p:nvPr/>
        </p:nvSpPr>
        <p:spPr>
          <a:xfrm>
            <a:off x="3088330" y="5856564"/>
            <a:ext cx="223202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</a:rPr>
              <a:t>CS: </a:t>
            </a:r>
            <a:r>
              <a:rPr lang="en-CA" sz="1600" dirty="0" smtClean="0">
                <a:solidFill>
                  <a:schemeClr val="bg1"/>
                </a:solidFill>
              </a:rPr>
              <a:t>Camera Landscape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D795CA-D451-457F-913A-4F744F3AF7FF}"/>
              </a:ext>
            </a:extLst>
          </p:cNvPr>
          <p:cNvSpPr txBox="1"/>
          <p:nvPr/>
        </p:nvSpPr>
        <p:spPr>
          <a:xfrm>
            <a:off x="6110934" y="5856565"/>
            <a:ext cx="22047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CS: Camera Neutral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C6BE95-D084-466B-B00E-B31F11A1A83C}"/>
              </a:ext>
            </a:extLst>
          </p:cNvPr>
          <p:cNvSpPr txBox="1"/>
          <p:nvPr/>
        </p:nvSpPr>
        <p:spPr>
          <a:xfrm>
            <a:off x="9133539" y="5856565"/>
            <a:ext cx="188970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CS: Camera </a:t>
            </a:r>
            <a:r>
              <a:rPr lang="en-CA" dirty="0" smtClean="0"/>
              <a:t>Faithful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67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B5ECE2-8903-4DFD-8F20-0C3ACF25D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7233"/>
            <a:ext cx="11120718" cy="4351338"/>
          </a:xfrm>
        </p:spPr>
        <p:txBody>
          <a:bodyPr>
            <a:normAutofit/>
          </a:bodyPr>
          <a:lstStyle/>
          <a:p>
            <a:r>
              <a:rPr lang="en-CA" sz="3200" dirty="0" smtClean="0">
                <a:solidFill>
                  <a:srgbClr val="0000FF"/>
                </a:solidFill>
              </a:rPr>
              <a:t>Presented an imaging framework for robust image manipulation </a:t>
            </a:r>
          </a:p>
          <a:p>
            <a:pPr lvl="1"/>
            <a:r>
              <a:rPr lang="en-CA" sz="2800" dirty="0" smtClean="0"/>
              <a:t>Allows for </a:t>
            </a:r>
            <a:r>
              <a:rPr lang="en-CA" sz="2800" dirty="0" smtClean="0"/>
              <a:t>accurate post-capture </a:t>
            </a:r>
            <a:r>
              <a:rPr lang="en-CA" sz="2800" dirty="0" smtClean="0"/>
              <a:t>WB correction</a:t>
            </a:r>
          </a:p>
          <a:p>
            <a:pPr lvl="1"/>
            <a:r>
              <a:rPr lang="en-CA" sz="2800" dirty="0" smtClean="0"/>
              <a:t>Self-contained correction with small overhead</a:t>
            </a:r>
            <a:endParaRPr lang="en-CA" sz="2800" dirty="0"/>
          </a:p>
          <a:p>
            <a:pPr lvl="1"/>
            <a:endParaRPr lang="en-CA" sz="2800" dirty="0" smtClean="0">
              <a:solidFill>
                <a:srgbClr val="0000FF"/>
              </a:solidFill>
            </a:endParaRPr>
          </a:p>
          <a:p>
            <a:r>
              <a:rPr lang="en-CA" sz="3200" dirty="0">
                <a:solidFill>
                  <a:srgbClr val="0000FF"/>
                </a:solidFill>
              </a:rPr>
              <a:t>Additional analysis in </a:t>
            </a:r>
            <a:r>
              <a:rPr lang="en-CA" sz="3200" dirty="0" smtClean="0">
                <a:solidFill>
                  <a:srgbClr val="0000FF"/>
                </a:solidFill>
              </a:rPr>
              <a:t>the paper </a:t>
            </a:r>
            <a:r>
              <a:rPr lang="en-CA" sz="3200" dirty="0">
                <a:solidFill>
                  <a:srgbClr val="0000FF"/>
                </a:solidFill>
              </a:rPr>
              <a:t>on successive </a:t>
            </a:r>
            <a:r>
              <a:rPr lang="en-CA" sz="3200" dirty="0" smtClean="0">
                <a:solidFill>
                  <a:srgbClr val="0000FF"/>
                </a:solidFill>
              </a:rPr>
              <a:t>manipulation</a:t>
            </a:r>
            <a:endParaRPr lang="en-CA" sz="3200" dirty="0">
              <a:solidFill>
                <a:srgbClr val="0000FF"/>
              </a:solidFill>
            </a:endParaRPr>
          </a:p>
          <a:p>
            <a:endParaRPr lang="en-CA" sz="3200" dirty="0" smtClean="0">
              <a:solidFill>
                <a:srgbClr val="0000FF"/>
              </a:solidFill>
            </a:endParaRPr>
          </a:p>
          <a:p>
            <a:r>
              <a:rPr lang="en-CA" sz="3200" dirty="0" smtClean="0">
                <a:solidFill>
                  <a:srgbClr val="0000FF"/>
                </a:solidFill>
              </a:rPr>
              <a:t>Framework can be extended beyond white-balance</a:t>
            </a:r>
          </a:p>
          <a:p>
            <a:endParaRPr lang="en-CA" sz="3200" dirty="0" smtClean="0">
              <a:solidFill>
                <a:srgbClr val="0000FF"/>
              </a:solidFill>
            </a:endParaRPr>
          </a:p>
          <a:p>
            <a:endParaRPr lang="en-CA" sz="3200" dirty="0">
              <a:solidFill>
                <a:srgbClr val="0000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FCC01-B2F9-4CB5-9E90-60582E91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51950"/>
            <a:ext cx="7886700" cy="1325563"/>
          </a:xfrm>
        </p:spPr>
        <p:txBody>
          <a:bodyPr>
            <a:normAutofit/>
          </a:bodyPr>
          <a:lstStyle/>
          <a:p>
            <a:r>
              <a:rPr lang="en-CA" dirty="0" smtClean="0">
                <a:latin typeface="+mn-lt"/>
              </a:rPr>
              <a:t>Summary</a:t>
            </a:r>
            <a:endParaRPr lang="en-US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375" y="4854932"/>
            <a:ext cx="10601941" cy="1940947"/>
            <a:chOff x="793375" y="4854932"/>
            <a:chExt cx="10601941" cy="1940947"/>
          </a:xfrm>
        </p:grpSpPr>
        <p:sp>
          <p:nvSpPr>
            <p:cNvPr id="3" name="TextBox 2"/>
            <p:cNvSpPr txBox="1"/>
            <p:nvPr/>
          </p:nvSpPr>
          <p:spPr>
            <a:xfrm>
              <a:off x="793375" y="4854932"/>
              <a:ext cx="106019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We are truly honored to receive the best paper award!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pic>
          <p:nvPicPr>
            <p:cNvPr id="5" name="Picture 2" descr="pho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5538353"/>
              <a:ext cx="1171701" cy="1163066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6926" y="5456706"/>
              <a:ext cx="1032272" cy="1271608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2" descr="https://lh6.googleusercontent.com/ASPKcirRPdaFxHiZurDn6eKxrfSPioDJ4mAVApJHKPBiOGCOSDBG57kjRS55avVRHhz5eHBBBMzjul1hqCTspmQ5I0QO2-X8XAow0Em78v3EsjqxLCI=w37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6602">
              <a:off x="8046516" y="5431030"/>
              <a:ext cx="1351451" cy="1364849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257405" y="5467114"/>
              <a:ext cx="1130664" cy="1292680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2" descr="m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331" y="5467114"/>
              <a:ext cx="1292680" cy="1292680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2076" y="5393342"/>
              <a:ext cx="1087933" cy="1341700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0830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8F51-2C2C-4807-AADE-8ECF3090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Thank you</a:t>
            </a:r>
            <a:endParaRPr lang="en-CA" dirty="0"/>
          </a:p>
        </p:txBody>
      </p:sp>
      <p:pic>
        <p:nvPicPr>
          <p:cNvPr id="74" name="Sequence 01">
            <a:hlinkClick r:id="" action="ppaction://media"/>
            <a:extLst>
              <a:ext uri="{FF2B5EF4-FFF2-40B4-BE49-F238E27FC236}">
                <a16:creationId xmlns:a16="http://schemas.microsoft.com/office/drawing/2014/main" id="{B3424EF6-0484-4C99-90B6-568AD19CE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365" t="1" r="13872" b="528"/>
          <a:stretch/>
        </p:blipFill>
        <p:spPr>
          <a:xfrm>
            <a:off x="6775887" y="2127433"/>
            <a:ext cx="4824645" cy="365969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18" y="2017986"/>
            <a:ext cx="6343577" cy="35682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4804659" y="1081436"/>
            <a:ext cx="2497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Questions?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46691"/>
            <a:ext cx="12129246" cy="1325563"/>
          </a:xfrm>
        </p:spPr>
        <p:txBody>
          <a:bodyPr/>
          <a:lstStyle/>
          <a:p>
            <a:r>
              <a:rPr lang="en-US" dirty="0" smtClean="0"/>
              <a:t>What is the problem?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422" y="1908221"/>
            <a:ext cx="6003155" cy="38195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7827" y="4747271"/>
            <a:ext cx="1225919" cy="395394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White-balance</a:t>
            </a:r>
            <a:br>
              <a:rPr lang="en-US" sz="2000" dirty="0" smtClean="0"/>
            </a:br>
            <a:r>
              <a:rPr lang="en-US" sz="2000" dirty="0" smtClean="0"/>
              <a:t>illumination setting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708691" y="5219832"/>
            <a:ext cx="277400" cy="155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0778" y="6108239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White-balance setting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5945002" y="1511226"/>
            <a:ext cx="6227325" cy="2478068"/>
            <a:chOff x="5945002" y="1511226"/>
            <a:chExt cx="6227325" cy="2478068"/>
          </a:xfrm>
        </p:grpSpPr>
        <p:grpSp>
          <p:nvGrpSpPr>
            <p:cNvPr id="7" name="Group 6"/>
            <p:cNvGrpSpPr/>
            <p:nvPr/>
          </p:nvGrpSpPr>
          <p:grpSpPr>
            <a:xfrm>
              <a:off x="5945002" y="1511226"/>
              <a:ext cx="3492601" cy="2333685"/>
              <a:chOff x="6303590" y="1475366"/>
              <a:chExt cx="3492601" cy="233368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396175" y="1475366"/>
                <a:ext cx="24000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Scene illumination</a:t>
                </a:r>
                <a:endParaRPr lang="en-US" sz="2000" b="1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3590" y="1875476"/>
                <a:ext cx="2847975" cy="1933575"/>
              </a:xfrm>
              <a:prstGeom prst="rect">
                <a:avLst/>
              </a:prstGeom>
            </p:spPr>
          </p:pic>
        </p:grpSp>
        <p:pic>
          <p:nvPicPr>
            <p:cNvPr id="1026" name="Picture 2" descr="white balance presets and symbol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24"/>
            <a:stretch/>
          </p:blipFill>
          <p:spPr bwMode="auto">
            <a:xfrm>
              <a:off x="8862162" y="1968934"/>
              <a:ext cx="3310165" cy="202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9207499" y="2298700"/>
            <a:ext cx="2788675" cy="291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" y="3602408"/>
            <a:ext cx="5618176" cy="32348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770" y="2590480"/>
            <a:ext cx="2954976" cy="1015663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When you take a photo,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you have to take the scene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illumination into account.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422" y="1908221"/>
            <a:ext cx="6003155" cy="38195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" y="3602408"/>
            <a:ext cx="5618176" cy="32348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45002" y="1511226"/>
            <a:ext cx="6227325" cy="2478068"/>
            <a:chOff x="5945002" y="1511226"/>
            <a:chExt cx="6227325" cy="2478068"/>
          </a:xfrm>
        </p:grpSpPr>
        <p:grpSp>
          <p:nvGrpSpPr>
            <p:cNvPr id="7" name="Group 6"/>
            <p:cNvGrpSpPr/>
            <p:nvPr/>
          </p:nvGrpSpPr>
          <p:grpSpPr>
            <a:xfrm>
              <a:off x="5945002" y="1511226"/>
              <a:ext cx="3492601" cy="2333685"/>
              <a:chOff x="6303590" y="1475366"/>
              <a:chExt cx="3492601" cy="233368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396175" y="1475366"/>
                <a:ext cx="24000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Scene illumination</a:t>
                </a:r>
                <a:endParaRPr lang="en-US" sz="2000" b="1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3590" y="1875476"/>
                <a:ext cx="2847975" cy="1933575"/>
              </a:xfrm>
              <a:prstGeom prst="rect">
                <a:avLst/>
              </a:prstGeom>
            </p:spPr>
          </p:pic>
        </p:grpSp>
        <p:pic>
          <p:nvPicPr>
            <p:cNvPr id="1026" name="Picture 2" descr="white balance presets and symbol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24"/>
            <a:stretch/>
          </p:blipFill>
          <p:spPr bwMode="auto">
            <a:xfrm>
              <a:off x="8862162" y="1968934"/>
              <a:ext cx="3310165" cy="202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9207499" y="2298700"/>
            <a:ext cx="2788675" cy="291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" y="3603506"/>
            <a:ext cx="5618176" cy="32348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0778" y="6108239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White-balance setting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9175680" y="3403440"/>
              <a:ext cx="2807280" cy="298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6320" y="3394080"/>
                <a:ext cx="2826000" cy="31752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/>
          <p:cNvSpPr txBox="1"/>
          <p:nvPr/>
        </p:nvSpPr>
        <p:spPr>
          <a:xfrm>
            <a:off x="168770" y="2590480"/>
            <a:ext cx="2954976" cy="1015663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When you take a photo,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you have to take the scene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illumination into account.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27887" y="4228128"/>
            <a:ext cx="3166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Using the wrong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white balance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introduces a noticeable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color cast.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-146691"/>
            <a:ext cx="12129246" cy="1325563"/>
          </a:xfrm>
        </p:spPr>
        <p:txBody>
          <a:bodyPr/>
          <a:lstStyle/>
          <a:p>
            <a:r>
              <a:rPr lang="en-US" dirty="0" smtClean="0"/>
              <a:t>What is the problem?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8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39 L -0.00247 0.16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422" y="1908221"/>
            <a:ext cx="6003155" cy="38195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45002" y="1511226"/>
            <a:ext cx="6227325" cy="2478068"/>
            <a:chOff x="5945002" y="1511226"/>
            <a:chExt cx="6227325" cy="2478068"/>
          </a:xfrm>
        </p:grpSpPr>
        <p:grpSp>
          <p:nvGrpSpPr>
            <p:cNvPr id="7" name="Group 6"/>
            <p:cNvGrpSpPr/>
            <p:nvPr/>
          </p:nvGrpSpPr>
          <p:grpSpPr>
            <a:xfrm>
              <a:off x="5945002" y="1511226"/>
              <a:ext cx="3492601" cy="2333685"/>
              <a:chOff x="6303590" y="1475366"/>
              <a:chExt cx="3492601" cy="233368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396175" y="1475366"/>
                <a:ext cx="24000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Scene illumination</a:t>
                </a:r>
                <a:endParaRPr lang="en-US" sz="2000" b="1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3590" y="1875476"/>
                <a:ext cx="2847975" cy="1933575"/>
              </a:xfrm>
              <a:prstGeom prst="rect">
                <a:avLst/>
              </a:prstGeom>
            </p:spPr>
          </p:pic>
        </p:grpSp>
        <p:pic>
          <p:nvPicPr>
            <p:cNvPr id="1026" name="Picture 2" descr="white balance presets and symbol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24"/>
            <a:stretch/>
          </p:blipFill>
          <p:spPr bwMode="auto">
            <a:xfrm>
              <a:off x="8862162" y="1968934"/>
              <a:ext cx="3310165" cy="202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950778" y="6108239"/>
            <a:ext cx="26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White-balance setting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" y="3602408"/>
            <a:ext cx="5618176" cy="3234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" y="3599360"/>
            <a:ext cx="5618176" cy="32348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166762" y="3408097"/>
            <a:ext cx="2788675" cy="2917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8770" y="2590480"/>
            <a:ext cx="2954976" cy="1015663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When you take a photo,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you have to take the scene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illumination into account.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146691"/>
            <a:ext cx="12129246" cy="1325563"/>
          </a:xfrm>
        </p:spPr>
        <p:txBody>
          <a:bodyPr/>
          <a:lstStyle/>
          <a:p>
            <a:r>
              <a:rPr lang="en-US" dirty="0" smtClean="0"/>
              <a:t>What is the problem?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27887" y="4228128"/>
            <a:ext cx="3166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Using the wrong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white balance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introduces a noticeable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color cast.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13 -0.0435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261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How does white balance (WB) work?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599" y="4954386"/>
            <a:ext cx="3466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0000FF"/>
                </a:solidFill>
              </a:rPr>
              <a:t>r</a:t>
            </a:r>
            <a:r>
              <a:rPr lang="en-CA" sz="2000" dirty="0" smtClean="0">
                <a:solidFill>
                  <a:srgbClr val="0000FF"/>
                </a:solidFill>
              </a:rPr>
              <a:t>aw-RGB sensor image</a:t>
            </a:r>
          </a:p>
          <a:p>
            <a:pPr algn="ctr"/>
            <a:r>
              <a:rPr lang="en-CA" sz="2000" dirty="0" smtClean="0"/>
              <a:t>(pre-white-balance correction)</a:t>
            </a:r>
            <a:endParaRPr lang="en-CA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824"/>
          <a:stretch/>
        </p:blipFill>
        <p:spPr>
          <a:xfrm>
            <a:off x="343599" y="1438543"/>
            <a:ext cx="3466401" cy="353859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13915" y="1495040"/>
            <a:ext cx="3395416" cy="3467047"/>
            <a:chOff x="4013915" y="1726397"/>
            <a:chExt cx="3395416" cy="34670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872319" y="1726397"/>
                  <a:ext cx="253701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2400" dirty="0" smtClean="0"/>
                    <a:t>Sensor's</a:t>
                  </a:r>
                  <a:br>
                    <a:rPr lang="en-CA" sz="2400" dirty="0" smtClean="0"/>
                  </a:br>
                  <a:r>
                    <a:rPr lang="en-CA" sz="2400" dirty="0" smtClean="0"/>
                    <a:t>response to illumination (</a:t>
                  </a:r>
                  <a14:m>
                    <m:oMath xmlns:m="http://schemas.openxmlformats.org/officeDocument/2006/math">
                      <m:r>
                        <a:rPr lang="en-CA" sz="2400" i="1">
                          <a:latin typeface="Cambria Math" panose="02040503050406030204" pitchFamily="18" charset="0"/>
                        </a:rPr>
                        <m:t>ℓ</m:t>
                      </m:r>
                    </m:oMath>
                  </a14:m>
                  <a:r>
                    <a:rPr lang="en-CA" sz="2400" dirty="0" smtClean="0"/>
                    <a:t>)</a:t>
                  </a:r>
                  <a:endParaRPr lang="en-CA" sz="2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2319" y="1726397"/>
                  <a:ext cx="2537012" cy="1200329"/>
                </a:xfrm>
                <a:prstGeom prst="rect">
                  <a:avLst/>
                </a:prstGeom>
                <a:blipFill>
                  <a:blip r:embed="rId4"/>
                  <a:stretch>
                    <a:fillRect t="-4061" b="-10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 20"/>
            <p:cNvGrpSpPr/>
            <p:nvPr/>
          </p:nvGrpSpPr>
          <p:grpSpPr>
            <a:xfrm>
              <a:off x="4013915" y="2947702"/>
              <a:ext cx="3166027" cy="2245742"/>
              <a:chOff x="4013915" y="2947702"/>
              <a:chExt cx="3166027" cy="224574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638800" y="2947702"/>
                <a:ext cx="914400" cy="914400"/>
              </a:xfrm>
              <a:prstGeom prst="rect">
                <a:avLst/>
              </a:prstGeom>
              <a:solidFill>
                <a:srgbClr val="9EFFF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4013915" y="3205434"/>
                <a:ext cx="485132" cy="398033"/>
              </a:xfrm>
              <a:prstGeom prst="rightArrow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781094" y="4009434"/>
                    <a:ext cx="1398848" cy="10689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CA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CA" sz="2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CA" sz="2400" b="0" i="1" dirty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CA" sz="2400" b="0" i="1" dirty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CA" sz="2400" i="1" dirty="0">
                                        <a:latin typeface="Cambria Math" panose="02040503050406030204" pitchFamily="18" charset="0"/>
                                      </a:rPr>
                                      <m:t>0.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CA" sz="2400" i="1" dirty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.8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CA" sz="24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1094" y="4009434"/>
                    <a:ext cx="1398848" cy="106894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5256800" y="3927264"/>
                    <a:ext cx="947712" cy="12661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CA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4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400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400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a14:m>
                    <a:r>
                      <a:rPr lang="en-CA" sz="2400" dirty="0" smtClean="0"/>
                      <a:t>=</a:t>
                    </a:r>
                    <a:endParaRPr lang="en-CA" sz="24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6800" y="3927264"/>
                    <a:ext cx="947712" cy="126618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70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3" name="Group 22"/>
          <p:cNvGrpSpPr/>
          <p:nvPr/>
        </p:nvGrpSpPr>
        <p:grpSpPr>
          <a:xfrm>
            <a:off x="7484165" y="1438543"/>
            <a:ext cx="4296366" cy="5210134"/>
            <a:chOff x="7484165" y="1669900"/>
            <a:chExt cx="4296366" cy="52101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133" b="507"/>
            <a:stretch/>
          </p:blipFill>
          <p:spPr>
            <a:xfrm>
              <a:off x="8110907" y="1669900"/>
              <a:ext cx="3498388" cy="35158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628571" y="5169692"/>
              <a:ext cx="3151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rgbClr val="0000FF"/>
                  </a:solidFill>
                </a:rPr>
                <a:t>“White-balanced” </a:t>
              </a:r>
            </a:p>
            <a:p>
              <a:pPr algn="ctr"/>
              <a:r>
                <a:rPr lang="en-CA" sz="2000" dirty="0">
                  <a:solidFill>
                    <a:srgbClr val="0000FF"/>
                  </a:solidFill>
                </a:rPr>
                <a:t>raw-RGB image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7484165" y="3205885"/>
              <a:ext cx="485132" cy="398033"/>
            </a:xfrm>
            <a:prstGeom prst="rightArrow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070813" y="5791274"/>
                  <a:ext cx="3409332" cy="10887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CA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0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𝑤𝑏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0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𝑤𝑏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CA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𝑤𝑏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box>
                          <m:box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box>
                        <m:d>
                          <m:dPr>
                            <m:begChr m:val="["/>
                            <m:endChr m:val="]"/>
                            <m:ctrlPr>
                              <a:rPr lang="en-CA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0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1/</m:t>
                                      </m:r>
                                      <m:r>
                                        <a:rPr lang="en-CA" sz="2000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CA" sz="2000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1/</m:t>
                                      </m:r>
                                      <m:r>
                                        <a:rPr lang="en-CA" sz="2000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CA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CA" sz="20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CA" sz="2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813" y="5791274"/>
                  <a:ext cx="3409332" cy="1088760"/>
                </a:xfrm>
                <a:prstGeom prst="rect">
                  <a:avLst/>
                </a:prstGeom>
                <a:blipFill>
                  <a:blip r:embed="rId9"/>
                  <a:stretch>
                    <a:fillRect r="-9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/>
          <p:cNvSpPr txBox="1"/>
          <p:nvPr/>
        </p:nvSpPr>
        <p:spPr>
          <a:xfrm>
            <a:off x="5963497" y="5727341"/>
            <a:ext cx="2090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White-balance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diagonal matrix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7960" y="5130720"/>
            <a:ext cx="3200760" cy="483120"/>
            <a:chOff x="507960" y="5130720"/>
            <a:chExt cx="3200760" cy="48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3" name="Ink 12"/>
                <p14:cNvContentPartPr/>
                <p14:nvPr/>
              </p14:nvContentPartPr>
              <p14:xfrm>
                <a:off x="819000" y="5130720"/>
                <a:ext cx="2547000" cy="114840"/>
              </p14:xfrm>
            </p:contentPart>
          </mc:Choice>
          <mc:Fallback>
            <p:pic>
              <p:nvPicPr>
                <p:cNvPr id="13" name="Ink 12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3160" y="5067360"/>
                  <a:ext cx="2578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Ink 13"/>
                <p14:cNvContentPartPr/>
                <p14:nvPr/>
              </p14:nvContentPartPr>
              <p14:xfrm>
                <a:off x="507960" y="5435640"/>
                <a:ext cx="3200760" cy="178200"/>
              </p14:xfrm>
            </p:contentPart>
          </mc:Choice>
          <mc:Fallback>
            <p:pic>
              <p:nvPicPr>
                <p:cNvPr id="14" name="Ink 13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2120" y="5372280"/>
                  <a:ext cx="3232440" cy="30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3785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7725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WB as </a:t>
            </a:r>
            <a:r>
              <a:rPr lang="en-US" dirty="0" smtClean="0"/>
              <a:t>a color </a:t>
            </a:r>
            <a:r>
              <a:rPr lang="en-US" dirty="0"/>
              <a:t>temperature</a:t>
            </a:r>
          </a:p>
        </p:txBody>
      </p:sp>
      <p:pic>
        <p:nvPicPr>
          <p:cNvPr id="9" name="Picture 2" descr="white balance presets and symbo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24"/>
          <a:stretch/>
        </p:blipFill>
        <p:spPr bwMode="auto">
          <a:xfrm>
            <a:off x="649852" y="1729667"/>
            <a:ext cx="4678157" cy="28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05287" y="1165488"/>
            <a:ext cx="10201678" cy="5205838"/>
            <a:chOff x="647940" y="1614962"/>
            <a:chExt cx="10201678" cy="5205838"/>
          </a:xfrm>
        </p:grpSpPr>
        <p:pic>
          <p:nvPicPr>
            <p:cNvPr id="8" name="Picture 2" descr="File:PlanckianLocu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542" y="1614962"/>
              <a:ext cx="4022882" cy="4521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562803" y="6112914"/>
              <a:ext cx="42868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Correlated Color Temperature  (</a:t>
              </a:r>
              <a:r>
                <a:rPr lang="en-US" sz="2000" dirty="0" err="1" smtClean="0"/>
                <a:t>CCT</a:t>
              </a:r>
              <a:r>
                <a:rPr lang="en-US" sz="2000" dirty="0" smtClean="0"/>
                <a:t>)</a:t>
              </a:r>
              <a:br>
                <a:rPr lang="en-US" sz="2000" dirty="0" smtClean="0"/>
              </a:br>
              <a:r>
                <a:rPr lang="en-US" sz="2000" dirty="0" smtClean="0"/>
                <a:t> plotted in CIE </a:t>
              </a:r>
              <a:r>
                <a:rPr lang="en-US" sz="2000" dirty="0" err="1" smtClean="0"/>
                <a:t>xy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7940" y="5034455"/>
              <a:ext cx="4322722" cy="1200329"/>
            </a:xfrm>
            <a:prstGeom prst="rect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In photography, it is common to</a:t>
              </a:r>
              <a:br>
                <a:rPr lang="en-US" sz="2400" dirty="0" smtClean="0">
                  <a:solidFill>
                    <a:srgbClr val="0000FF"/>
                  </a:solidFill>
                </a:rPr>
              </a:br>
              <a:r>
                <a:rPr lang="en-US" sz="2400" dirty="0" smtClean="0">
                  <a:solidFill>
                    <a:srgbClr val="0000FF"/>
                  </a:solidFill>
                </a:rPr>
                <a:t>refer to the "temperature" of the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</a:rPr>
                <a:t>illumination.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5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lorTe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7" r="3337"/>
          <a:stretch/>
        </p:blipFill>
        <p:spPr>
          <a:xfrm>
            <a:off x="4099034" y="1190668"/>
            <a:ext cx="3909849" cy="815905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37725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WB as </a:t>
            </a:r>
            <a:r>
              <a:rPr lang="en-US" dirty="0" smtClean="0"/>
              <a:t>a color </a:t>
            </a:r>
            <a:r>
              <a:rPr lang="en-US" dirty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38745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11355</TotalTime>
  <Words>1255</Words>
  <Application>Microsoft Office PowerPoint</Application>
  <PresentationFormat>Widescreen</PresentationFormat>
  <Paragraphs>386</Paragraphs>
  <Slides>35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Adobe Song Std L</vt:lpstr>
      <vt:lpstr>Arial</vt:lpstr>
      <vt:lpstr>Calibri</vt:lpstr>
      <vt:lpstr>Cambria Math</vt:lpstr>
      <vt:lpstr>Gill Sans MT</vt:lpstr>
      <vt:lpstr>Gill Sans MT (Body)</vt:lpstr>
      <vt:lpstr>Times New Roman</vt:lpstr>
      <vt:lpstr>Office Theme</vt:lpstr>
      <vt:lpstr>Color Temperature Tuning: Allowing Accurate Post-Capture White-Balance Editing</vt:lpstr>
      <vt:lpstr>We all recognize this problem</vt:lpstr>
      <vt:lpstr>Here is a plea for help</vt:lpstr>
      <vt:lpstr>What is the problem? </vt:lpstr>
      <vt:lpstr>What is the problem? </vt:lpstr>
      <vt:lpstr>What is the problem? </vt:lpstr>
      <vt:lpstr>How does white balance (WB) work?</vt:lpstr>
      <vt:lpstr>WB as a color temperature</vt:lpstr>
      <vt:lpstr>WB as a color temperature</vt:lpstr>
      <vt:lpstr>Correcting an incorrectly WB image</vt:lpstr>
      <vt:lpstr>Correcting an incorrectly WB image</vt:lpstr>
      <vt:lpstr>PowerPoint Presentation</vt:lpstr>
      <vt:lpstr>In-camera processing pipeline</vt:lpstr>
      <vt:lpstr>Mistakes when capturing photos</vt:lpstr>
      <vt:lpstr>Mistakes when capturing photos</vt:lpstr>
      <vt:lpstr>Related work</vt:lpstr>
      <vt:lpstr>Raw reconstruction: pros and cons</vt:lpstr>
      <vt:lpstr>Our proposed framework</vt:lpstr>
      <vt:lpstr>Proposed framework</vt:lpstr>
      <vt:lpstr>Color mapping function M</vt:lpstr>
      <vt:lpstr>Proposed framework</vt:lpstr>
      <vt:lpstr>Applying color manipulation post-capture</vt:lpstr>
      <vt:lpstr>Applying color manipulation post-capture</vt:lpstr>
      <vt:lpstr>Color temperature tuning</vt:lpstr>
      <vt:lpstr>Color temperature tuning</vt:lpstr>
      <vt:lpstr>Results</vt:lpstr>
      <vt:lpstr>Results</vt:lpstr>
      <vt:lpstr>PowerPoint Presentation</vt:lpstr>
      <vt:lpstr>Dual-illumination scene</vt:lpstr>
      <vt:lpstr>Raw image reconstruction</vt:lpstr>
      <vt:lpstr>Tuning different camera settings</vt:lpstr>
      <vt:lpstr>Tuning different camera settings</vt:lpstr>
      <vt:lpstr>Tuning different settings</vt:lpstr>
      <vt:lpstr>Summary</vt:lpstr>
      <vt:lpstr>Thank you</vt:lpstr>
    </vt:vector>
  </TitlesOfParts>
  <Company>Samsung Research America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Brown</dc:creator>
  <cp:lastModifiedBy>mbrown</cp:lastModifiedBy>
  <cp:revision>357</cp:revision>
  <dcterms:created xsi:type="dcterms:W3CDTF">2019-07-18T15:03:11Z</dcterms:created>
  <dcterms:modified xsi:type="dcterms:W3CDTF">2019-10-22T19:20:32Z</dcterms:modified>
</cp:coreProperties>
</file>